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710E24-D369-4FD1-88FE-77B4C101E284}"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9FB45-4C00-4B9F-8A56-5FC669A06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10E24-D369-4FD1-88FE-77B4C101E284}"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9FB45-4C00-4B9F-8A56-5FC669A06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710E24-D369-4FD1-88FE-77B4C101E284}"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9FB45-4C00-4B9F-8A56-5FC669A069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10E24-D369-4FD1-88FE-77B4C101E284}"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9FB45-4C00-4B9F-8A56-5FC669A06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10E24-D369-4FD1-88FE-77B4C101E284}" type="datetimeFigureOut">
              <a:rPr lang="en-US" smtClean="0"/>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9FB45-4C00-4B9F-8A56-5FC669A06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710E24-D369-4FD1-88FE-77B4C101E284}"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9FB45-4C00-4B9F-8A56-5FC669A06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710E24-D369-4FD1-88FE-77B4C101E284}" type="datetimeFigureOut">
              <a:rPr lang="en-US" smtClean="0"/>
              <a:t>7/17/2018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9FB45-4C00-4B9F-8A56-5FC669A06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710E24-D369-4FD1-88FE-77B4C101E284}" type="datetimeFigureOut">
              <a:rPr lang="en-US" smtClean="0"/>
              <a:t>7/17/2018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9FB45-4C00-4B9F-8A56-5FC669A06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10E24-D369-4FD1-88FE-77B4C101E284}" type="datetimeFigureOut">
              <a:rPr lang="en-US" smtClean="0"/>
              <a:t>7/17/2018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9FB45-4C00-4B9F-8A56-5FC669A06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10E24-D369-4FD1-88FE-77B4C101E284}"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9FB45-4C00-4B9F-8A56-5FC669A06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10E24-D369-4FD1-88FE-77B4C101E284}" type="datetimeFigureOut">
              <a:rPr lang="en-US" smtClean="0"/>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9FB45-4C00-4B9F-8A56-5FC669A06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F710E24-D369-4FD1-88FE-77B4C101E284}" type="datetimeFigureOut">
              <a:rPr lang="en-US" smtClean="0"/>
              <a:t>7/17/2018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D29FB45-4C00-4B9F-8A56-5FC669A06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317225"/>
          </a:xfrm>
        </p:spPr>
        <p:txBody>
          <a:bodyPr/>
          <a:lstStyle/>
          <a:p>
            <a:r>
              <a:rPr lang="en-US" dirty="0" smtClean="0"/>
              <a:t>ATDI Overview</a:t>
            </a:r>
            <a:endParaRPr lang="en-US" dirty="0"/>
          </a:p>
        </p:txBody>
      </p:sp>
      <p:sp>
        <p:nvSpPr>
          <p:cNvPr id="3" name="Subtitle 2"/>
          <p:cNvSpPr>
            <a:spLocks noGrp="1"/>
          </p:cNvSpPr>
          <p:nvPr>
            <p:ph type="subTitle" idx="1"/>
          </p:nvPr>
        </p:nvSpPr>
        <p:spPr/>
        <p:txBody>
          <a:bodyPr/>
          <a:lstStyle/>
          <a:p>
            <a:r>
              <a:rPr lang="en-US" dirty="0" smtClean="0"/>
              <a:t>Presented by: Amanda Bredstrup</a:t>
            </a:r>
          </a:p>
          <a:p>
            <a:r>
              <a:rPr lang="en-US" dirty="0" smtClean="0"/>
              <a:t>APCO – AFC</a:t>
            </a:r>
          </a:p>
          <a:p>
            <a:r>
              <a:rPr lang="en-US" dirty="0" smtClean="0"/>
              <a:t>Senior Processor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2545"/>
            <a:ext cx="12192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40450" y="6488668"/>
            <a:ext cx="4083169" cy="369332"/>
          </a:xfrm>
          <a:prstGeom prst="rect">
            <a:avLst/>
          </a:prstGeom>
        </p:spPr>
        <p:txBody>
          <a:bodyPr wrap="none">
            <a:spAutoFit/>
          </a:bodyPr>
          <a:lstStyle/>
          <a:p>
            <a:r>
              <a:rPr lang="en-US" b="1" dirty="0"/>
              <a:t>National Regional Planning Council</a:t>
            </a:r>
            <a:endParaRPr lang="en-US" dirty="0"/>
          </a:p>
        </p:txBody>
      </p:sp>
    </p:spTree>
    <p:extLst>
      <p:ext uri="{BB962C8B-B14F-4D97-AF65-F5344CB8AC3E}">
        <p14:creationId xmlns:p14="http://schemas.microsoft.com/office/powerpoint/2010/main" val="244143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latin typeface="Calibri" panose="020F0502020204030204" pitchFamily="34" charset="0"/>
                <a:cs typeface="Calibri" panose="020F0502020204030204" pitchFamily="34" charset="0"/>
              </a:rPr>
              <a:t>Convert select objects</a:t>
            </a:r>
          </a:p>
        </p:txBody>
      </p:sp>
      <p:sp>
        <p:nvSpPr>
          <p:cNvPr id="3" name="Content Placeholder 2"/>
          <p:cNvSpPr>
            <a:spLocks noGrp="1"/>
          </p:cNvSpPr>
          <p:nvPr>
            <p:ph idx="1"/>
          </p:nvPr>
        </p:nvSpPr>
        <p:spPr>
          <a:xfrm>
            <a:off x="457200" y="1371600"/>
            <a:ext cx="8229600" cy="5105400"/>
          </a:xfrm>
        </p:spPr>
        <p:txBody>
          <a:bodyPr/>
          <a:lstStyle/>
          <a:p>
            <a:r>
              <a:rPr lang="en-US" dirty="0">
                <a:latin typeface="Calibri" panose="020F0502020204030204" pitchFamily="34" charset="0"/>
                <a:cs typeface="Calibri" panose="020F0502020204030204" pitchFamily="34" charset="0"/>
              </a:rPr>
              <a:t>There are five object types; </a:t>
            </a:r>
            <a:r>
              <a:rPr lang="en-US" dirty="0" err="1">
                <a:latin typeface="Calibri" panose="020F0502020204030204" pitchFamily="34" charset="0"/>
                <a:cs typeface="Calibri" panose="020F0502020204030204" pitchFamily="34" charset="0"/>
              </a:rPr>
              <a:t>Tx</a:t>
            </a:r>
            <a:r>
              <a:rPr lang="en-US" dirty="0">
                <a:latin typeface="Calibri" panose="020F0502020204030204" pitchFamily="34" charset="0"/>
                <a:cs typeface="Calibri" panose="020F0502020204030204" pitchFamily="34" charset="0"/>
              </a:rPr>
              <a:t>/Rx, Incumbent, Area, Text, and Line. You can move your objects between these options by selecting them and clicking on Convert Selected objects. The box below will appear were you can choose where you want it moved. </a:t>
            </a:r>
            <a:endParaRPr lang="en-US"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685800" y="3429000"/>
            <a:ext cx="7315834" cy="2840982"/>
          </a:xfrm>
          <a:prstGeom prst="rect">
            <a:avLst/>
          </a:prstGeom>
        </p:spPr>
      </p:pic>
    </p:spTree>
    <p:extLst>
      <p:ext uri="{BB962C8B-B14F-4D97-AF65-F5344CB8AC3E}">
        <p14:creationId xmlns:p14="http://schemas.microsoft.com/office/powerpoint/2010/main" val="31136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latin typeface="Calibri" panose="020F0502020204030204" pitchFamily="34" charset="0"/>
                <a:cs typeface="Calibri" panose="020F0502020204030204" pitchFamily="34" charset="0"/>
              </a:rPr>
              <a:t>Generate Report</a:t>
            </a:r>
          </a:p>
        </p:txBody>
      </p:sp>
      <p:sp>
        <p:nvSpPr>
          <p:cNvPr id="4" name="Content Placeholder 3"/>
          <p:cNvSpPr>
            <a:spLocks noGrp="1"/>
          </p:cNvSpPr>
          <p:nvPr>
            <p:ph sz="half" idx="1"/>
          </p:nvPr>
        </p:nvSpPr>
        <p:spPr>
          <a:xfrm>
            <a:off x="457200" y="1524000"/>
            <a:ext cx="4038600" cy="4867656"/>
          </a:xfrm>
        </p:spPr>
        <p:txBody>
          <a:bodyPr>
            <a:normAutofit fontScale="40000" lnSpcReduction="20000"/>
          </a:bodyPr>
          <a:lstStyle/>
          <a:p>
            <a:r>
              <a:rPr lang="en-US" sz="4500" dirty="0">
                <a:latin typeface="Calibri" panose="020F0502020204030204" pitchFamily="34" charset="0"/>
                <a:cs typeface="Calibri" panose="020F0502020204030204" pitchFamily="34" charset="0"/>
              </a:rPr>
              <a:t>ATDI has three reports you can create from the network page.</a:t>
            </a:r>
          </a:p>
          <a:p>
            <a:r>
              <a:rPr lang="en-US" sz="4500" dirty="0">
                <a:latin typeface="Calibri" panose="020F0502020204030204" pitchFamily="34" charset="0"/>
                <a:cs typeface="Calibri" panose="020F0502020204030204" pitchFamily="34" charset="0"/>
              </a:rPr>
              <a:t>SAR Degradation Results: This will show the map and a list of the SAR results at the bottom of the page. </a:t>
            </a:r>
          </a:p>
          <a:p>
            <a:r>
              <a:rPr lang="en-US" sz="4500" dirty="0">
                <a:latin typeface="Calibri" panose="020F0502020204030204" pitchFamily="34" charset="0"/>
                <a:cs typeface="Calibri" panose="020F0502020204030204" pitchFamily="34" charset="0"/>
              </a:rPr>
              <a:t>Path Profile Report: Will show the path between to points. Results will show; line of sight, path distance, free space loss and ITM path loss.</a:t>
            </a:r>
          </a:p>
          <a:p>
            <a:r>
              <a:rPr lang="en-US" sz="4500" dirty="0">
                <a:latin typeface="Calibri" panose="020F0502020204030204" pitchFamily="34" charset="0"/>
                <a:cs typeface="Calibri" panose="020F0502020204030204" pitchFamily="34" charset="0"/>
              </a:rPr>
              <a:t>FCC Contour Report: This report will show the map and a list of the sites and technical info below the map.</a:t>
            </a:r>
          </a:p>
          <a:p>
            <a:r>
              <a:rPr lang="en-US" sz="4500" dirty="0">
                <a:latin typeface="Calibri" panose="020F0502020204030204" pitchFamily="34" charset="0"/>
                <a:cs typeface="Calibri" panose="020F0502020204030204" pitchFamily="34" charset="0"/>
              </a:rPr>
              <a:t>The results will show the last image on the map page. If you make changes after looking at the map be sure to go back to the map page to ensure the correct image is shown. </a:t>
            </a:r>
          </a:p>
          <a:p>
            <a:endParaRPr lang="en-US" dirty="0"/>
          </a:p>
        </p:txBody>
      </p:sp>
      <p:pic>
        <p:nvPicPr>
          <p:cNvPr id="6" name="Content Placeholder 5"/>
          <p:cNvPicPr>
            <a:picLocks noGrp="1" noChangeAspect="1"/>
          </p:cNvPicPr>
          <p:nvPr>
            <p:ph sz="half" idx="2"/>
          </p:nvPr>
        </p:nvPicPr>
        <p:blipFill>
          <a:blip r:embed="rId2"/>
          <a:stretch>
            <a:fillRect/>
          </a:stretch>
        </p:blipFill>
        <p:spPr>
          <a:xfrm>
            <a:off x="4593771" y="1524001"/>
            <a:ext cx="3974937" cy="4267199"/>
          </a:xfrm>
          <a:prstGeom prst="rect">
            <a:avLst/>
          </a:prstGeom>
        </p:spPr>
      </p:pic>
    </p:spTree>
    <p:extLst>
      <p:ext uri="{BB962C8B-B14F-4D97-AF65-F5344CB8AC3E}">
        <p14:creationId xmlns:p14="http://schemas.microsoft.com/office/powerpoint/2010/main" val="4261401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838200"/>
          </a:xfrm>
        </p:spPr>
        <p:txBody>
          <a:bodyPr/>
          <a:lstStyle/>
          <a:p>
            <a:r>
              <a:rPr lang="en-US" dirty="0">
                <a:latin typeface="Calibri" panose="020F0502020204030204" pitchFamily="34" charset="0"/>
                <a:cs typeface="Calibri" panose="020F0502020204030204" pitchFamily="34" charset="0"/>
              </a:rPr>
              <a:t>Generate Reports continued</a:t>
            </a:r>
          </a:p>
        </p:txBody>
      </p:sp>
      <p:pic>
        <p:nvPicPr>
          <p:cNvPr id="7" name="Content Placeholder 6"/>
          <p:cNvPicPr>
            <a:picLocks noGrp="1" noChangeAspect="1"/>
          </p:cNvPicPr>
          <p:nvPr>
            <p:ph idx="1"/>
          </p:nvPr>
        </p:nvPicPr>
        <p:blipFill>
          <a:blip r:embed="rId2"/>
          <a:stretch>
            <a:fillRect/>
          </a:stretch>
        </p:blipFill>
        <p:spPr>
          <a:xfrm>
            <a:off x="422366" y="1752600"/>
            <a:ext cx="8229600" cy="3962400"/>
          </a:xfrm>
          <a:prstGeom prst="rect">
            <a:avLst/>
          </a:prstGeom>
        </p:spPr>
      </p:pic>
    </p:spTree>
    <p:extLst>
      <p:ext uri="{BB962C8B-B14F-4D97-AF65-F5344CB8AC3E}">
        <p14:creationId xmlns:p14="http://schemas.microsoft.com/office/powerpoint/2010/main" val="3237322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09600"/>
          </a:xfrm>
        </p:spPr>
        <p:txBody>
          <a:bodyPr>
            <a:normAutofit fontScale="90000"/>
          </a:bodyPr>
          <a:lstStyle/>
          <a:p>
            <a:r>
              <a:rPr lang="en-US" dirty="0">
                <a:latin typeface="Calibri" panose="020F0502020204030204" pitchFamily="34" charset="0"/>
                <a:cs typeface="Calibri" panose="020F0502020204030204" pitchFamily="34" charset="0"/>
              </a:rPr>
              <a:t>Antennas</a:t>
            </a:r>
          </a:p>
        </p:txBody>
      </p:sp>
      <p:sp>
        <p:nvSpPr>
          <p:cNvPr id="5" name="Content Placeholder 4"/>
          <p:cNvSpPr>
            <a:spLocks noGrp="1"/>
          </p:cNvSpPr>
          <p:nvPr>
            <p:ph sz="half" idx="1"/>
          </p:nvPr>
        </p:nvSpPr>
        <p:spPr>
          <a:xfrm>
            <a:off x="457200" y="1447800"/>
            <a:ext cx="4038600" cy="4943856"/>
          </a:xfrm>
        </p:spPr>
        <p:txBody>
          <a:bodyPr/>
          <a:lstStyle/>
          <a:p>
            <a:r>
              <a:rPr lang="en-US" sz="2400" dirty="0">
                <a:latin typeface="Calibri" panose="020F0502020204030204" pitchFamily="34" charset="0"/>
                <a:cs typeface="Calibri" panose="020F0502020204030204" pitchFamily="34" charset="0"/>
              </a:rPr>
              <a:t>This page lists all of the antenna patterns you have saved in your system. </a:t>
            </a:r>
          </a:p>
          <a:p>
            <a:r>
              <a:rPr lang="en-US" sz="2400" dirty="0">
                <a:latin typeface="Calibri" panose="020F0502020204030204" pitchFamily="34" charset="0"/>
                <a:cs typeface="Calibri" panose="020F0502020204030204" pitchFamily="34" charset="0"/>
              </a:rPr>
              <a:t>You can delete and add antennas here. </a:t>
            </a:r>
          </a:p>
          <a:p>
            <a:endParaRPr lang="en-US" dirty="0"/>
          </a:p>
        </p:txBody>
      </p:sp>
      <p:pic>
        <p:nvPicPr>
          <p:cNvPr id="7" name="Content Placeholder 6"/>
          <p:cNvPicPr>
            <a:picLocks noGrp="1" noChangeAspect="1"/>
          </p:cNvPicPr>
          <p:nvPr>
            <p:ph sz="half" idx="2"/>
          </p:nvPr>
        </p:nvPicPr>
        <p:blipFill>
          <a:blip r:embed="rId2"/>
          <a:stretch>
            <a:fillRect/>
          </a:stretch>
        </p:blipFill>
        <p:spPr>
          <a:xfrm>
            <a:off x="4648200" y="1458686"/>
            <a:ext cx="3944454" cy="4724809"/>
          </a:xfrm>
          <a:prstGeom prst="rect">
            <a:avLst/>
          </a:prstGeom>
        </p:spPr>
      </p:pic>
    </p:spTree>
    <p:extLst>
      <p:ext uri="{BB962C8B-B14F-4D97-AF65-F5344CB8AC3E}">
        <p14:creationId xmlns:p14="http://schemas.microsoft.com/office/powerpoint/2010/main" val="3656261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07720"/>
          </a:xfrm>
        </p:spPr>
        <p:txBody>
          <a:bodyPr/>
          <a:lstStyle/>
          <a:p>
            <a:r>
              <a:rPr lang="en-US" dirty="0">
                <a:latin typeface="Calibri" panose="020F0502020204030204" pitchFamily="34" charset="0"/>
                <a:cs typeface="Calibri" panose="020F0502020204030204" pitchFamily="34" charset="0"/>
              </a:rPr>
              <a:t>Antennas continued</a:t>
            </a:r>
          </a:p>
        </p:txBody>
      </p:sp>
      <p:sp>
        <p:nvSpPr>
          <p:cNvPr id="3" name="Content Placeholder 2"/>
          <p:cNvSpPr>
            <a:spLocks noGrp="1"/>
          </p:cNvSpPr>
          <p:nvPr>
            <p:ph sz="half" idx="1"/>
          </p:nvPr>
        </p:nvSpPr>
        <p:spPr>
          <a:xfrm>
            <a:off x="457200" y="1600200"/>
            <a:ext cx="4038600" cy="4791456"/>
          </a:xfrm>
        </p:spPr>
        <p:txBody>
          <a:bodyPr>
            <a:normAutofit/>
          </a:bodyPr>
          <a:lstStyle/>
          <a:p>
            <a:r>
              <a:rPr lang="en-US" sz="2400" dirty="0">
                <a:latin typeface="Calibri" panose="020F0502020204030204" pitchFamily="34" charset="0"/>
                <a:cs typeface="Calibri" panose="020F0502020204030204" pitchFamily="34" charset="0"/>
              </a:rPr>
              <a:t>To add new antennas click choose  file, find the antenna in your documents then click Upload. </a:t>
            </a:r>
          </a:p>
          <a:p>
            <a:r>
              <a:rPr lang="en-US" sz="2400" dirty="0">
                <a:latin typeface="Calibri" panose="020F0502020204030204" pitchFamily="34" charset="0"/>
                <a:cs typeface="Calibri" panose="020F0502020204030204" pitchFamily="34" charset="0"/>
              </a:rPr>
              <a:t>To delete antennas select the box next to the antenna and click delete.</a:t>
            </a:r>
          </a:p>
          <a:p>
            <a:r>
              <a:rPr lang="en-US" sz="2400" dirty="0">
                <a:latin typeface="Calibri" panose="020F0502020204030204" pitchFamily="34" charset="0"/>
                <a:cs typeface="Calibri" panose="020F0502020204030204" pitchFamily="34" charset="0"/>
              </a:rPr>
              <a:t>The catalog button will give you a list of all of the antennas in your system</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724400" y="1673612"/>
            <a:ext cx="4038600" cy="2441188"/>
          </a:xfrm>
          <a:prstGeom prst="rect">
            <a:avLst/>
          </a:prstGeom>
        </p:spPr>
      </p:pic>
    </p:spTree>
    <p:extLst>
      <p:ext uri="{BB962C8B-B14F-4D97-AF65-F5344CB8AC3E}">
        <p14:creationId xmlns:p14="http://schemas.microsoft.com/office/powerpoint/2010/main" val="2272739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a:latin typeface="Calibri" panose="020F0502020204030204" pitchFamily="34" charset="0"/>
                <a:cs typeface="Calibri" panose="020F0502020204030204" pitchFamily="34" charset="0"/>
              </a:rPr>
              <a:t>ERP Calculator</a:t>
            </a:r>
          </a:p>
        </p:txBody>
      </p:sp>
      <p:sp>
        <p:nvSpPr>
          <p:cNvPr id="3" name="Content Placeholder 2"/>
          <p:cNvSpPr>
            <a:spLocks noGrp="1"/>
          </p:cNvSpPr>
          <p:nvPr>
            <p:ph sz="half" idx="1"/>
          </p:nvPr>
        </p:nvSpPr>
        <p:spPr>
          <a:xfrm>
            <a:off x="457200" y="1600200"/>
            <a:ext cx="4038600" cy="4791456"/>
          </a:xfrm>
        </p:spPr>
        <p:txBody>
          <a:bodyPr/>
          <a:lstStyle/>
          <a:p>
            <a:r>
              <a:rPr lang="en-US" sz="2400" dirty="0">
                <a:latin typeface="Calibri" panose="020F0502020204030204" pitchFamily="34" charset="0"/>
                <a:cs typeface="Calibri" panose="020F0502020204030204" pitchFamily="34" charset="0"/>
              </a:rPr>
              <a:t>The ERP calculator allows you to add the required information needed to calculate ERP for a site.</a:t>
            </a:r>
          </a:p>
          <a:p>
            <a:r>
              <a:rPr lang="en-US" sz="2400" dirty="0">
                <a:latin typeface="Calibri" panose="020F0502020204030204" pitchFamily="34" charset="0"/>
                <a:cs typeface="Calibri" panose="020F0502020204030204" pitchFamily="34" charset="0"/>
              </a:rPr>
              <a:t>The green box next to Feeder loss opens a Cable loss calculator.</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48200" y="1600200"/>
            <a:ext cx="4038600" cy="4236293"/>
          </a:xfrm>
          <a:prstGeom prst="rect">
            <a:avLst/>
          </a:prstGeom>
        </p:spPr>
      </p:pic>
    </p:spTree>
    <p:extLst>
      <p:ext uri="{BB962C8B-B14F-4D97-AF65-F5344CB8AC3E}">
        <p14:creationId xmlns:p14="http://schemas.microsoft.com/office/powerpoint/2010/main" val="4265582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latin typeface="Calibri" panose="020F0502020204030204" pitchFamily="34" charset="0"/>
                <a:cs typeface="Calibri" panose="020F0502020204030204" pitchFamily="34" charset="0"/>
              </a:rPr>
              <a:t>Calculate HAAT</a:t>
            </a:r>
          </a:p>
        </p:txBody>
      </p:sp>
      <p:sp>
        <p:nvSpPr>
          <p:cNvPr id="5" name="Content Placeholder 4"/>
          <p:cNvSpPr>
            <a:spLocks noGrp="1"/>
          </p:cNvSpPr>
          <p:nvPr>
            <p:ph idx="1"/>
          </p:nvPr>
        </p:nvSpPr>
        <p:spPr>
          <a:xfrm>
            <a:off x="457200" y="1371600"/>
            <a:ext cx="8229600" cy="5105400"/>
          </a:xfrm>
        </p:spPr>
        <p:txBody>
          <a:bodyPr/>
          <a:lstStyle/>
          <a:p>
            <a:r>
              <a:rPr lang="en-US" dirty="0">
                <a:latin typeface="Calibri" panose="020F0502020204030204" pitchFamily="34" charset="0"/>
                <a:cs typeface="Calibri" panose="020F0502020204030204" pitchFamily="34" charset="0"/>
              </a:rPr>
              <a:t>Use this function to calculate or confirm Height Above Average Terrain (HAAT).</a:t>
            </a:r>
          </a:p>
          <a:p>
            <a:r>
              <a:rPr lang="en-US" dirty="0">
                <a:latin typeface="Calibri" panose="020F0502020204030204" pitchFamily="34" charset="0"/>
                <a:cs typeface="Calibri" panose="020F0502020204030204" pitchFamily="34" charset="0"/>
              </a:rPr>
              <a:t>We are required to calculate HAAT when doing coordination. If it differs from what is provided by applicant we must notify them of the change. We do not change sites that are currently licensed and not making changes. </a:t>
            </a:r>
          </a:p>
          <a:p>
            <a:endParaRPr lang="en-US" dirty="0"/>
          </a:p>
        </p:txBody>
      </p:sp>
    </p:spTree>
    <p:extLst>
      <p:ext uri="{BB962C8B-B14F-4D97-AF65-F5344CB8AC3E}">
        <p14:creationId xmlns:p14="http://schemas.microsoft.com/office/powerpoint/2010/main" val="2861539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latin typeface="Calibri" panose="020F0502020204030204" pitchFamily="34" charset="0"/>
                <a:cs typeface="Calibri" panose="020F0502020204030204" pitchFamily="34" charset="0"/>
              </a:rPr>
              <a:t>Path Profile</a:t>
            </a:r>
          </a:p>
        </p:txBody>
      </p:sp>
      <p:sp>
        <p:nvSpPr>
          <p:cNvPr id="3" name="Content Placeholder 2"/>
          <p:cNvSpPr>
            <a:spLocks noGrp="1"/>
          </p:cNvSpPr>
          <p:nvPr>
            <p:ph idx="1"/>
          </p:nvPr>
        </p:nvSpPr>
        <p:spPr>
          <a:xfrm>
            <a:off x="457200" y="1295400"/>
            <a:ext cx="8229600" cy="5181600"/>
          </a:xfrm>
        </p:spPr>
        <p:txBody>
          <a:bodyPr/>
          <a:lstStyle/>
          <a:p>
            <a:r>
              <a:rPr lang="en-US" dirty="0">
                <a:latin typeface="Calibri" panose="020F0502020204030204" pitchFamily="34" charset="0"/>
                <a:cs typeface="Calibri" panose="020F0502020204030204" pitchFamily="34" charset="0"/>
              </a:rPr>
              <a:t>This function allows you to generate a path profile between two objects. Select two objects and click Path Profile.</a:t>
            </a:r>
          </a:p>
          <a:p>
            <a:r>
              <a:rPr lang="en-US" dirty="0">
                <a:latin typeface="Calibri" panose="020F0502020204030204" pitchFamily="34" charset="0"/>
                <a:cs typeface="Calibri" panose="020F0502020204030204" pitchFamily="34" charset="0"/>
              </a:rPr>
              <a:t>It is limited to 250 km distance separation.</a:t>
            </a:r>
          </a:p>
          <a:p>
            <a:r>
              <a:rPr lang="en-US" dirty="0">
                <a:latin typeface="Calibri" panose="020F0502020204030204" pitchFamily="34" charset="0"/>
                <a:cs typeface="Calibri" panose="020F0502020204030204" pitchFamily="34" charset="0"/>
              </a:rPr>
              <a:t>Images of the report is in the slide below.</a:t>
            </a:r>
          </a:p>
          <a:p>
            <a:endParaRPr lang="en-US" dirty="0"/>
          </a:p>
        </p:txBody>
      </p:sp>
    </p:spTree>
    <p:extLst>
      <p:ext uri="{BB962C8B-B14F-4D97-AF65-F5344CB8AC3E}">
        <p14:creationId xmlns:p14="http://schemas.microsoft.com/office/powerpoint/2010/main" val="739536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lstStyle/>
          <a:p>
            <a:r>
              <a:rPr lang="en-US" dirty="0">
                <a:latin typeface="Calibri" panose="020F0502020204030204" pitchFamily="34" charset="0"/>
                <a:cs typeface="Calibri" panose="020F0502020204030204" pitchFamily="34" charset="0"/>
              </a:rPr>
              <a:t>Path Profile continued</a:t>
            </a:r>
          </a:p>
        </p:txBody>
      </p:sp>
      <p:pic>
        <p:nvPicPr>
          <p:cNvPr id="7" name="Content Placeholder 6"/>
          <p:cNvPicPr>
            <a:picLocks noGrp="1" noChangeAspect="1"/>
          </p:cNvPicPr>
          <p:nvPr>
            <p:ph sz="half" idx="1"/>
          </p:nvPr>
        </p:nvPicPr>
        <p:blipFill>
          <a:blip r:embed="rId2"/>
          <a:stretch>
            <a:fillRect/>
          </a:stretch>
        </p:blipFill>
        <p:spPr>
          <a:xfrm>
            <a:off x="381000" y="1524000"/>
            <a:ext cx="4038600" cy="3505200"/>
          </a:xfrm>
          <a:prstGeom prst="rect">
            <a:avLst/>
          </a:prstGeom>
        </p:spPr>
      </p:pic>
      <p:pic>
        <p:nvPicPr>
          <p:cNvPr id="8" name="Content Placeholder 7"/>
          <p:cNvPicPr>
            <a:picLocks noGrp="1" noChangeAspect="1"/>
          </p:cNvPicPr>
          <p:nvPr>
            <p:ph sz="half" idx="2"/>
          </p:nvPr>
        </p:nvPicPr>
        <p:blipFill>
          <a:blip r:embed="rId3"/>
          <a:stretch>
            <a:fillRect/>
          </a:stretch>
        </p:blipFill>
        <p:spPr>
          <a:xfrm>
            <a:off x="4685211" y="1931924"/>
            <a:ext cx="4038600" cy="2868675"/>
          </a:xfrm>
          <a:prstGeom prst="rect">
            <a:avLst/>
          </a:prstGeom>
        </p:spPr>
      </p:pic>
    </p:spTree>
    <p:extLst>
      <p:ext uri="{BB962C8B-B14F-4D97-AF65-F5344CB8AC3E}">
        <p14:creationId xmlns:p14="http://schemas.microsoft.com/office/powerpoint/2010/main" val="1960423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latin typeface="Calibri" panose="020F0502020204030204" pitchFamily="34" charset="0"/>
                <a:cs typeface="Calibri" panose="020F0502020204030204" pitchFamily="34" charset="0"/>
              </a:rPr>
              <a:t>Calculate Longley-Rice</a:t>
            </a:r>
          </a:p>
        </p:txBody>
      </p:sp>
      <p:sp>
        <p:nvSpPr>
          <p:cNvPr id="3" name="Content Placeholder 2"/>
          <p:cNvSpPr>
            <a:spLocks noGrp="1"/>
          </p:cNvSpPr>
          <p:nvPr>
            <p:ph sz="half" idx="1"/>
          </p:nvPr>
        </p:nvSpPr>
        <p:spPr>
          <a:xfrm>
            <a:off x="457200" y="1524000"/>
            <a:ext cx="4038600" cy="4867656"/>
          </a:xfrm>
        </p:spPr>
        <p:txBody>
          <a:bodyPr>
            <a:normAutofit fontScale="47500" lnSpcReduction="20000"/>
          </a:bodyPr>
          <a:lstStyle/>
          <a:p>
            <a:r>
              <a:rPr lang="en-US" sz="3300" dirty="0">
                <a:latin typeface="Calibri" panose="020F0502020204030204" pitchFamily="34" charset="0"/>
                <a:cs typeface="Calibri" panose="020F0502020204030204" pitchFamily="34" charset="0"/>
              </a:rPr>
              <a:t>This is one of two path loss matrix available in ATDI. It can be used for TDMA analysis, NPSPAC and other coordination standards. </a:t>
            </a:r>
          </a:p>
          <a:p>
            <a:r>
              <a:rPr lang="en-US" sz="3300" dirty="0">
                <a:latin typeface="Calibri" panose="020F0502020204030204" pitchFamily="34" charset="0"/>
                <a:cs typeface="Calibri" panose="020F0502020204030204" pitchFamily="34" charset="0"/>
              </a:rPr>
              <a:t>Select your sites, click on calculate LR, the screen shot shown here will open. You will need to enter the Rx antenna height. The other fields are set to default settings you can adjust if needed. </a:t>
            </a:r>
          </a:p>
          <a:p>
            <a:r>
              <a:rPr lang="en-US" sz="3300" dirty="0">
                <a:latin typeface="Calibri" panose="020F0502020204030204" pitchFamily="34" charset="0"/>
                <a:cs typeface="Calibri" panose="020F0502020204030204" pitchFamily="34" charset="0"/>
              </a:rPr>
              <a:t>To get the propagation model you will need to select your site and then choose which Power Received option is needed. There are several to choose from </a:t>
            </a:r>
            <a:r>
              <a:rPr lang="en-US" sz="3300" dirty="0" err="1">
                <a:latin typeface="Calibri" panose="020F0502020204030204" pitchFamily="34" charset="0"/>
                <a:cs typeface="Calibri" panose="020F0502020204030204" pitchFamily="34" charset="0"/>
              </a:rPr>
              <a:t>dBm</a:t>
            </a:r>
            <a:r>
              <a:rPr lang="en-US" sz="33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dBu</a:t>
            </a:r>
            <a:r>
              <a:rPr lang="en-US" sz="3300" dirty="0">
                <a:latin typeface="Calibri" panose="020F0502020204030204" pitchFamily="34" charset="0"/>
                <a:cs typeface="Calibri" panose="020F0502020204030204" pitchFamily="34" charset="0"/>
              </a:rPr>
              <a:t>, and PFD talk out and </a:t>
            </a:r>
            <a:r>
              <a:rPr lang="en-US" sz="3300" dirty="0" err="1">
                <a:latin typeface="Calibri" panose="020F0502020204030204" pitchFamily="34" charset="0"/>
                <a:cs typeface="Calibri" panose="020F0502020204030204" pitchFamily="34" charset="0"/>
              </a:rPr>
              <a:t>dBm</a:t>
            </a:r>
            <a:r>
              <a:rPr lang="en-US" sz="3300" dirty="0">
                <a:latin typeface="Calibri" panose="020F0502020204030204" pitchFamily="34" charset="0"/>
                <a:cs typeface="Calibri" panose="020F0502020204030204" pitchFamily="34" charset="0"/>
              </a:rPr>
              <a:t> talk in. </a:t>
            </a:r>
          </a:p>
          <a:p>
            <a:r>
              <a:rPr lang="en-US" sz="3300" dirty="0">
                <a:latin typeface="Calibri" panose="020F0502020204030204" pitchFamily="34" charset="0"/>
                <a:cs typeface="Calibri" panose="020F0502020204030204" pitchFamily="34" charset="0"/>
              </a:rPr>
              <a:t>If you want to verify the path loss matrix was run you can scroll to the right and find the information under the path loss matrix field. It will show for any site LR was run on.  It will show as ITM (irregular terrain model)</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572000" y="1556657"/>
            <a:ext cx="4038600" cy="3441989"/>
          </a:xfrm>
          <a:prstGeom prst="rect">
            <a:avLst/>
          </a:prstGeom>
        </p:spPr>
      </p:pic>
    </p:spTree>
    <p:extLst>
      <p:ext uri="{BB962C8B-B14F-4D97-AF65-F5344CB8AC3E}">
        <p14:creationId xmlns:p14="http://schemas.microsoft.com/office/powerpoint/2010/main" val="3174404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914400"/>
          </a:xfrm>
        </p:spPr>
        <p:txBody>
          <a:bodyPr/>
          <a:lstStyle/>
          <a:p>
            <a:r>
              <a:rPr lang="en-US" dirty="0"/>
              <a:t>Overview of Network Features</a:t>
            </a:r>
            <a:endParaRPr lang="en-US" dirty="0"/>
          </a:p>
        </p:txBody>
      </p:sp>
      <p:pic>
        <p:nvPicPr>
          <p:cNvPr id="2" name="Content Placeholder 1"/>
          <p:cNvPicPr>
            <a:picLocks noGrp="1" noChangeAspect="1"/>
          </p:cNvPicPr>
          <p:nvPr>
            <p:ph idx="1"/>
          </p:nvPr>
        </p:nvPicPr>
        <p:blipFill>
          <a:blip r:embed="rId2"/>
          <a:stretch>
            <a:fillRect/>
          </a:stretch>
        </p:blipFill>
        <p:spPr>
          <a:xfrm>
            <a:off x="461554" y="1447800"/>
            <a:ext cx="1519646" cy="4267200"/>
          </a:xfrm>
          <a:prstGeom prst="rect">
            <a:avLst/>
          </a:prstGeom>
        </p:spPr>
      </p:pic>
    </p:spTree>
    <p:extLst>
      <p:ext uri="{BB962C8B-B14F-4D97-AF65-F5344CB8AC3E}">
        <p14:creationId xmlns:p14="http://schemas.microsoft.com/office/powerpoint/2010/main" val="1617511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latin typeface="Calibri" panose="020F0502020204030204" pitchFamily="34" charset="0"/>
                <a:cs typeface="Calibri" panose="020F0502020204030204" pitchFamily="34" charset="0"/>
              </a:rPr>
              <a:t>Calculate O-H-D Path Loss</a:t>
            </a:r>
          </a:p>
        </p:txBody>
      </p:sp>
      <p:sp>
        <p:nvSpPr>
          <p:cNvPr id="3" name="Content Placeholder 2"/>
          <p:cNvSpPr>
            <a:spLocks noGrp="1"/>
          </p:cNvSpPr>
          <p:nvPr>
            <p:ph sz="half" idx="1"/>
          </p:nvPr>
        </p:nvSpPr>
        <p:spPr/>
        <p:txBody>
          <a:bodyPr>
            <a:normAutofit fontScale="47500" lnSpcReduction="20000"/>
          </a:bodyPr>
          <a:lstStyle/>
          <a:p>
            <a:r>
              <a:rPr lang="en-US" sz="3300" dirty="0">
                <a:latin typeface="Calibri" panose="020F0502020204030204" pitchFamily="34" charset="0"/>
                <a:cs typeface="Calibri" panose="020F0502020204030204" pitchFamily="34" charset="0"/>
              </a:rPr>
              <a:t>Okumura-</a:t>
            </a:r>
            <a:r>
              <a:rPr lang="en-US" sz="3300" dirty="0" err="1">
                <a:latin typeface="Calibri" panose="020F0502020204030204" pitchFamily="34" charset="0"/>
                <a:cs typeface="Calibri" panose="020F0502020204030204" pitchFamily="34" charset="0"/>
              </a:rPr>
              <a:t>Hata</a:t>
            </a:r>
            <a:r>
              <a:rPr lang="en-US" sz="3300" dirty="0">
                <a:latin typeface="Calibri" panose="020F0502020204030204" pitchFamily="34" charset="0"/>
                <a:cs typeface="Calibri" panose="020F0502020204030204" pitchFamily="34" charset="0"/>
              </a:rPr>
              <a:t>-Davidson is the other path loss matrix available in ATDI.</a:t>
            </a:r>
          </a:p>
          <a:p>
            <a:r>
              <a:rPr lang="en-US" sz="3300" dirty="0">
                <a:latin typeface="Calibri" panose="020F0502020204030204" pitchFamily="34" charset="0"/>
                <a:cs typeface="Calibri" panose="020F0502020204030204" pitchFamily="34" charset="0"/>
              </a:rPr>
              <a:t>Select your sites, click on calculate O-H-D, the screen shot shown here will open. You will need to enter the Rx antenna height. The other fields are set to default settings you can adjust if needed. </a:t>
            </a:r>
          </a:p>
          <a:p>
            <a:r>
              <a:rPr lang="en-US" sz="3300" dirty="0">
                <a:latin typeface="Calibri" panose="020F0502020204030204" pitchFamily="34" charset="0"/>
                <a:cs typeface="Calibri" panose="020F0502020204030204" pitchFamily="34" charset="0"/>
              </a:rPr>
              <a:t>To get the propagation model you will need to select your site and then choose which Power Received option is needed. There are several to choose from </a:t>
            </a:r>
            <a:r>
              <a:rPr lang="en-US" sz="3300" dirty="0" err="1">
                <a:latin typeface="Calibri" panose="020F0502020204030204" pitchFamily="34" charset="0"/>
                <a:cs typeface="Calibri" panose="020F0502020204030204" pitchFamily="34" charset="0"/>
              </a:rPr>
              <a:t>dBm</a:t>
            </a:r>
            <a:r>
              <a:rPr lang="en-US" sz="3300" dirty="0">
                <a:latin typeface="Calibri" panose="020F0502020204030204" pitchFamily="34" charset="0"/>
                <a:cs typeface="Calibri" panose="020F0502020204030204" pitchFamily="34" charset="0"/>
              </a:rPr>
              <a:t>, </a:t>
            </a:r>
            <a:r>
              <a:rPr lang="en-US" sz="3300" dirty="0" err="1">
                <a:latin typeface="Calibri" panose="020F0502020204030204" pitchFamily="34" charset="0"/>
                <a:cs typeface="Calibri" panose="020F0502020204030204" pitchFamily="34" charset="0"/>
              </a:rPr>
              <a:t>dBu</a:t>
            </a:r>
            <a:r>
              <a:rPr lang="en-US" sz="3300" dirty="0">
                <a:latin typeface="Calibri" panose="020F0502020204030204" pitchFamily="34" charset="0"/>
                <a:cs typeface="Calibri" panose="020F0502020204030204" pitchFamily="34" charset="0"/>
              </a:rPr>
              <a:t>, and PFD talk out and </a:t>
            </a:r>
            <a:r>
              <a:rPr lang="en-US" sz="3300" dirty="0" err="1">
                <a:latin typeface="Calibri" panose="020F0502020204030204" pitchFamily="34" charset="0"/>
                <a:cs typeface="Calibri" panose="020F0502020204030204" pitchFamily="34" charset="0"/>
              </a:rPr>
              <a:t>dBm</a:t>
            </a:r>
            <a:r>
              <a:rPr lang="en-US" sz="3300" dirty="0">
                <a:latin typeface="Calibri" panose="020F0502020204030204" pitchFamily="34" charset="0"/>
                <a:cs typeface="Calibri" panose="020F0502020204030204" pitchFamily="34" charset="0"/>
              </a:rPr>
              <a:t> talk in. </a:t>
            </a:r>
          </a:p>
          <a:p>
            <a:r>
              <a:rPr lang="en-US" sz="3300" dirty="0">
                <a:latin typeface="Calibri" panose="020F0502020204030204" pitchFamily="34" charset="0"/>
                <a:cs typeface="Calibri" panose="020F0502020204030204" pitchFamily="34" charset="0"/>
              </a:rPr>
              <a:t>If you want to verify the path loss matrix was run you can scroll to the right and find the information under the path loss matrix field. It will show for any site O-H-D was run on.  It will show as OHD urban (or whichever environment selected)</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474029" y="1673352"/>
            <a:ext cx="4038600" cy="2254440"/>
          </a:xfrm>
          <a:prstGeom prst="rect">
            <a:avLst/>
          </a:prstGeom>
        </p:spPr>
      </p:pic>
    </p:spTree>
    <p:extLst>
      <p:ext uri="{BB962C8B-B14F-4D97-AF65-F5344CB8AC3E}">
        <p14:creationId xmlns:p14="http://schemas.microsoft.com/office/powerpoint/2010/main" val="2628847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altLang="en-US" dirty="0" err="1">
                <a:latin typeface="Calibri" panose="020F0502020204030204" pitchFamily="34" charset="0"/>
                <a:cs typeface="Calibri" panose="020F0502020204030204" pitchFamily="34" charset="0"/>
              </a:rPr>
              <a:t>dBm</a:t>
            </a:r>
            <a:r>
              <a:rPr lang="en-US" altLang="en-US" dirty="0">
                <a:latin typeface="Calibri" panose="020F0502020204030204" pitchFamily="34" charset="0"/>
                <a:cs typeface="Calibri" panose="020F0502020204030204" pitchFamily="34" charset="0"/>
              </a:rPr>
              <a:t> Talk-Out Best Server</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57200" y="1524000"/>
            <a:ext cx="4038600" cy="4867656"/>
          </a:xfrm>
        </p:spPr>
        <p:txBody>
          <a:bodyPr>
            <a:normAutofit/>
          </a:bodyPr>
          <a:lstStyle/>
          <a:p>
            <a:r>
              <a:rPr lang="en-US" sz="2400" dirty="0">
                <a:latin typeface="Calibri" panose="020F0502020204030204" pitchFamily="34" charset="0"/>
                <a:cs typeface="Calibri" panose="020F0502020204030204" pitchFamily="34" charset="0"/>
              </a:rPr>
              <a:t>Best Server function can be used to create a coverage prediction that shows which station in a group offers the strongest power received.</a:t>
            </a:r>
          </a:p>
          <a:p>
            <a:r>
              <a:rPr lang="en-US" sz="2400" dirty="0">
                <a:latin typeface="Calibri" panose="020F0502020204030204" pitchFamily="34" charset="0"/>
                <a:cs typeface="Calibri" panose="020F0502020204030204" pitchFamily="34" charset="0"/>
              </a:rPr>
              <a:t>Once you have run Longley Rice on the desired stations you can select the best server option. The screen shot here will pop up with default settings.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563291" y="1524000"/>
            <a:ext cx="4038600" cy="3272575"/>
          </a:xfrm>
          <a:prstGeom prst="rect">
            <a:avLst/>
          </a:prstGeom>
        </p:spPr>
      </p:pic>
    </p:spTree>
    <p:extLst>
      <p:ext uri="{BB962C8B-B14F-4D97-AF65-F5344CB8AC3E}">
        <p14:creationId xmlns:p14="http://schemas.microsoft.com/office/powerpoint/2010/main" val="1235535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altLang="en-US" dirty="0" err="1">
                <a:latin typeface="Calibri" panose="020F0502020204030204" pitchFamily="34" charset="0"/>
                <a:cs typeface="Calibri" panose="020F0502020204030204" pitchFamily="34" charset="0"/>
              </a:rPr>
              <a:t>dBm</a:t>
            </a:r>
            <a:r>
              <a:rPr lang="en-US" altLang="en-US" dirty="0">
                <a:latin typeface="Calibri" panose="020F0502020204030204" pitchFamily="34" charset="0"/>
                <a:cs typeface="Calibri" panose="020F0502020204030204" pitchFamily="34" charset="0"/>
              </a:rPr>
              <a:t> Talk-Out Best Server continued</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57200" y="1524000"/>
            <a:ext cx="4038600" cy="4867656"/>
          </a:xfrm>
        </p:spPr>
        <p:txBody>
          <a:bodyPr>
            <a:normAutofit fontScale="55000" lnSpcReduction="20000"/>
          </a:bodyPr>
          <a:lstStyle/>
          <a:p>
            <a:r>
              <a:rPr lang="en-US" sz="2900" dirty="0">
                <a:latin typeface="Calibri" panose="020F0502020204030204" pitchFamily="34" charset="0"/>
                <a:cs typeface="Calibri" panose="020F0502020204030204" pitchFamily="34" charset="0"/>
              </a:rPr>
              <a:t>Save Prediction As allows the user to enter a custom name for the prediction that will be created.</a:t>
            </a:r>
          </a:p>
          <a:p>
            <a:r>
              <a:rPr lang="en-US" sz="2900" dirty="0">
                <a:latin typeface="Calibri" panose="020F0502020204030204" pitchFamily="34" charset="0"/>
                <a:cs typeface="Calibri" panose="020F0502020204030204" pitchFamily="34" charset="0"/>
              </a:rPr>
              <a:t>Threshold (</a:t>
            </a:r>
            <a:r>
              <a:rPr lang="en-US" sz="2900" dirty="0" err="1">
                <a:latin typeface="Calibri" panose="020F0502020204030204" pitchFamily="34" charset="0"/>
                <a:cs typeface="Calibri" panose="020F0502020204030204" pitchFamily="34" charset="0"/>
              </a:rPr>
              <a:t>dBm</a:t>
            </a:r>
            <a:r>
              <a:rPr lang="en-US" sz="2900" dirty="0">
                <a:latin typeface="Calibri" panose="020F0502020204030204" pitchFamily="34" charset="0"/>
                <a:cs typeface="Calibri" panose="020F0502020204030204" pitchFamily="34" charset="0"/>
              </a:rPr>
              <a:t>) is the minimum value for which a pixel will be considered covered (by any emission that is a part of the analysis).</a:t>
            </a:r>
          </a:p>
          <a:p>
            <a:r>
              <a:rPr lang="en-US" sz="2900" dirty="0">
                <a:latin typeface="Calibri" panose="020F0502020204030204" pitchFamily="34" charset="0"/>
                <a:cs typeface="Calibri" panose="020F0502020204030204" pitchFamily="34" charset="0"/>
              </a:rPr>
              <a:t>Max # of colors allows the user to select the maximum number of colors that can be used in the resultant coverage. Colors may be reused for large groups of stations.</a:t>
            </a:r>
          </a:p>
          <a:p>
            <a:r>
              <a:rPr lang="en-US" sz="2900" dirty="0">
                <a:latin typeface="Calibri" panose="020F0502020204030204" pitchFamily="34" charset="0"/>
                <a:cs typeface="Calibri" panose="020F0502020204030204" pitchFamily="34" charset="0"/>
              </a:rPr>
              <a:t>Apply to allows the user to apply the function to the selected emissions or to all emissions in the</a:t>
            </a:r>
          </a:p>
          <a:p>
            <a:r>
              <a:rPr lang="en-US" sz="2900" dirty="0">
                <a:latin typeface="Calibri" panose="020F0502020204030204" pitchFamily="34" charset="0"/>
                <a:cs typeface="Calibri" panose="020F0502020204030204" pitchFamily="34" charset="0"/>
              </a:rPr>
              <a:t>HINT: It is important to have a compatible palette for the Best Server display. The palette used must have at least 2 values (rows); preferably the palette has the same number of rows as the “Max # of colors” used when the function is executed. A dot-type palette is required. The following example palette has 6 rows and thus uses 6 colors (it is the same palette as used for the coverage prediction example shown above</a:t>
            </a:r>
            <a:r>
              <a:rPr lang="en-US" sz="2900" dirty="0" smtClean="0">
                <a:latin typeface="Calibri" panose="020F0502020204030204" pitchFamily="34" charset="0"/>
                <a:cs typeface="Calibri" panose="020F0502020204030204" pitchFamily="34" charset="0"/>
              </a:rPr>
              <a:t>)</a:t>
            </a:r>
            <a:endParaRPr lang="en-US" sz="2900" dirty="0">
              <a:latin typeface="Calibri" panose="020F0502020204030204" pitchFamily="34" charset="0"/>
              <a:cs typeface="Calibri" panose="020F0502020204030204" pitchFamily="34" charset="0"/>
            </a:endParaRPr>
          </a:p>
          <a:p>
            <a:endParaRPr lang="en-US" dirty="0"/>
          </a:p>
        </p:txBody>
      </p:sp>
      <p:pic>
        <p:nvPicPr>
          <p:cNvPr id="5" name="Content Placeholder 4"/>
          <p:cNvPicPr>
            <a:picLocks noGrp="1" noChangeAspect="1"/>
          </p:cNvPicPr>
          <p:nvPr>
            <p:ph sz="half" idx="2"/>
          </p:nvPr>
        </p:nvPicPr>
        <p:blipFill>
          <a:blip r:embed="rId2"/>
          <a:stretch>
            <a:fillRect/>
          </a:stretch>
        </p:blipFill>
        <p:spPr>
          <a:xfrm>
            <a:off x="5143368" y="1570846"/>
            <a:ext cx="3048264" cy="4773582"/>
          </a:xfrm>
          <a:prstGeom prst="rect">
            <a:avLst/>
          </a:prstGeom>
        </p:spPr>
      </p:pic>
    </p:spTree>
    <p:extLst>
      <p:ext uri="{BB962C8B-B14F-4D97-AF65-F5344CB8AC3E}">
        <p14:creationId xmlns:p14="http://schemas.microsoft.com/office/powerpoint/2010/main" val="2060236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a:latin typeface="Calibri" panose="020F0502020204030204" pitchFamily="34" charset="0"/>
                <a:cs typeface="Calibri" panose="020F0502020204030204" pitchFamily="34" charset="0"/>
              </a:rPr>
              <a:t>FCC Contour </a:t>
            </a:r>
          </a:p>
        </p:txBody>
      </p:sp>
      <p:sp>
        <p:nvSpPr>
          <p:cNvPr id="3" name="Content Placeholder 2"/>
          <p:cNvSpPr>
            <a:spLocks noGrp="1"/>
          </p:cNvSpPr>
          <p:nvPr>
            <p:ph sz="half" idx="1"/>
          </p:nvPr>
        </p:nvSpPr>
        <p:spPr>
          <a:xfrm>
            <a:off x="457200" y="1524000"/>
            <a:ext cx="4038600" cy="4867656"/>
          </a:xfrm>
        </p:spPr>
        <p:txBody>
          <a:bodyPr>
            <a:normAutofit fontScale="47500" lnSpcReduction="20000"/>
          </a:bodyPr>
          <a:lstStyle/>
          <a:p>
            <a:r>
              <a:rPr lang="en-US" sz="3600" dirty="0">
                <a:latin typeface="Calibri" panose="020F0502020204030204" pitchFamily="34" charset="0"/>
                <a:cs typeface="Calibri" panose="020F0502020204030204" pitchFamily="34" charset="0"/>
              </a:rPr>
              <a:t>There are three options for running FCC contours.</a:t>
            </a:r>
          </a:p>
          <a:p>
            <a:r>
              <a:rPr lang="en-US" sz="3600" dirty="0">
                <a:latin typeface="Calibri" panose="020F0502020204030204" pitchFamily="34" charset="0"/>
                <a:cs typeface="Calibri" panose="020F0502020204030204" pitchFamily="34" charset="0"/>
              </a:rPr>
              <a:t>	1. Generate custom (R6602) contours</a:t>
            </a:r>
          </a:p>
          <a:p>
            <a:r>
              <a:rPr lang="en-US" sz="3600" dirty="0">
                <a:latin typeface="Calibri" panose="020F0502020204030204" pitchFamily="34" charset="0"/>
                <a:cs typeface="Calibri" panose="020F0502020204030204" pitchFamily="34" charset="0"/>
              </a:rPr>
              <a:t>	2. Generate (R6602) Interference contours</a:t>
            </a:r>
          </a:p>
          <a:p>
            <a:r>
              <a:rPr lang="en-US" sz="3600" dirty="0">
                <a:latin typeface="Calibri" panose="020F0502020204030204" pitchFamily="34" charset="0"/>
                <a:cs typeface="Calibri" panose="020F0502020204030204" pitchFamily="34" charset="0"/>
              </a:rPr>
              <a:t>	3. Generate (R6602) LMCC </a:t>
            </a:r>
            <a:r>
              <a:rPr lang="en-US" sz="3600" dirty="0" err="1">
                <a:latin typeface="Calibri" panose="020F0502020204030204" pitchFamily="34" charset="0"/>
                <a:cs typeface="Calibri" panose="020F0502020204030204" pitchFamily="34" charset="0"/>
              </a:rPr>
              <a:t>Derated</a:t>
            </a:r>
            <a:r>
              <a:rPr lang="en-US" sz="3600" dirty="0">
                <a:latin typeface="Calibri" panose="020F0502020204030204" pitchFamily="34" charset="0"/>
                <a:cs typeface="Calibri" panose="020F0502020204030204" pitchFamily="34" charset="0"/>
              </a:rPr>
              <a:t> contours</a:t>
            </a:r>
          </a:p>
          <a:p>
            <a:r>
              <a:rPr lang="en-US" sz="3600" dirty="0">
                <a:latin typeface="Calibri" panose="020F0502020204030204" pitchFamily="34" charset="0"/>
                <a:cs typeface="Calibri" panose="020F0502020204030204" pitchFamily="34" charset="0"/>
              </a:rPr>
              <a:t> Generate custom contours gives you the option to choose what type of contour you want to run, the field strength limit and the color of the contour. You can also delete contours you have already created.</a:t>
            </a:r>
          </a:p>
          <a:p>
            <a:r>
              <a:rPr lang="en-US" sz="3600" dirty="0">
                <a:latin typeface="Calibri" panose="020F0502020204030204" pitchFamily="34" charset="0"/>
                <a:cs typeface="Calibri" panose="020F0502020204030204" pitchFamily="34" charset="0"/>
              </a:rPr>
              <a:t>To run the custom contour, select your site(s) click Generate Custom (R6602) contours and select your parameters.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48200" y="1600200"/>
            <a:ext cx="4038600" cy="3244438"/>
          </a:xfrm>
          <a:prstGeom prst="rect">
            <a:avLst/>
          </a:prstGeom>
        </p:spPr>
      </p:pic>
    </p:spTree>
    <p:extLst>
      <p:ext uri="{BB962C8B-B14F-4D97-AF65-F5344CB8AC3E}">
        <p14:creationId xmlns:p14="http://schemas.microsoft.com/office/powerpoint/2010/main" val="2009767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latin typeface="Calibri" panose="020F0502020204030204" pitchFamily="34" charset="0"/>
                <a:cs typeface="Calibri" panose="020F0502020204030204" pitchFamily="34" charset="0"/>
              </a:rPr>
              <a:t>FCC Contour </a:t>
            </a:r>
            <a:r>
              <a:rPr lang="en-US" dirty="0" smtClean="0">
                <a:latin typeface="Calibri" panose="020F0502020204030204" pitchFamily="34" charset="0"/>
                <a:cs typeface="Calibri" panose="020F0502020204030204" pitchFamily="34" charset="0"/>
              </a:rPr>
              <a:t>continued</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57200" y="1447800"/>
            <a:ext cx="4038600" cy="4943856"/>
          </a:xfrm>
        </p:spPr>
        <p:txBody>
          <a:bodyPr>
            <a:normAutofit fontScale="77500" lnSpcReduction="20000"/>
          </a:bodyPr>
          <a:lstStyle/>
          <a:p>
            <a:r>
              <a:rPr lang="en-US" dirty="0">
                <a:latin typeface="Calibri" panose="020F0502020204030204" pitchFamily="34" charset="0"/>
                <a:cs typeface="Calibri" panose="020F0502020204030204" pitchFamily="34" charset="0"/>
              </a:rPr>
              <a:t>Generate R6602 Interference contours applies the appropriate interference and service contour values to the existing stations in the network list based on their frequencies. </a:t>
            </a:r>
          </a:p>
          <a:p>
            <a:r>
              <a:rPr lang="en-US" dirty="0">
                <a:latin typeface="Calibri" panose="020F0502020204030204" pitchFamily="34" charset="0"/>
                <a:cs typeface="Calibri" panose="020F0502020204030204" pitchFamily="34" charset="0"/>
              </a:rPr>
              <a:t>The user must highlight one object in the network list (if multiple are highlighted, the top-most will be taken); this object will be the interferer/proposed station and will have the interference contour befitting its frequency generated for it </a:t>
            </a:r>
            <a:r>
              <a:rPr lang="en-US" dirty="0" smtClean="0">
                <a:latin typeface="Calibri" panose="020F0502020204030204" pitchFamily="34" charset="0"/>
                <a:cs typeface="Calibri" panose="020F0502020204030204" pitchFamily="34" charset="0"/>
              </a:rPr>
              <a:t>(40 </a:t>
            </a:r>
            <a:r>
              <a:rPr lang="en-US" dirty="0" err="1" smtClean="0">
                <a:latin typeface="Calibri" panose="020F0502020204030204" pitchFamily="34" charset="0"/>
                <a:cs typeface="Calibri" panose="020F0502020204030204" pitchFamily="34" charset="0"/>
              </a:rPr>
              <a:t>dBu</a:t>
            </a:r>
            <a:r>
              <a:rPr lang="en-US" dirty="0" smtClean="0">
                <a:latin typeface="Calibri" panose="020F0502020204030204" pitchFamily="34" charset="0"/>
                <a:cs typeface="Calibri" panose="020F0502020204030204" pitchFamily="34" charset="0"/>
              </a:rPr>
              <a:t> and 22 </a:t>
            </a:r>
            <a:r>
              <a:rPr lang="en-US" dirty="0" err="1" smtClean="0">
                <a:latin typeface="Calibri" panose="020F0502020204030204" pitchFamily="34" charset="0"/>
                <a:cs typeface="Calibri" panose="020F0502020204030204" pitchFamily="34" charset="0"/>
              </a:rPr>
              <a:t>dBu</a:t>
            </a:r>
            <a:r>
              <a:rPr lang="en-US" dirty="0" smtClean="0">
                <a:latin typeface="Calibri" panose="020F0502020204030204" pitchFamily="34" charset="0"/>
                <a:cs typeface="Calibri" panose="020F0502020204030204" pitchFamily="34" charset="0"/>
              </a:rPr>
              <a:t>)</a:t>
            </a:r>
            <a:endParaRPr lang="en-US" dirty="0"/>
          </a:p>
        </p:txBody>
      </p:sp>
      <p:pic>
        <p:nvPicPr>
          <p:cNvPr id="5" name="Content Placeholder 4"/>
          <p:cNvPicPr>
            <a:picLocks noGrp="1" noChangeAspect="1"/>
          </p:cNvPicPr>
          <p:nvPr>
            <p:ph sz="half" idx="2"/>
          </p:nvPr>
        </p:nvPicPr>
        <p:blipFill>
          <a:blip r:embed="rId2"/>
          <a:stretch>
            <a:fillRect/>
          </a:stretch>
        </p:blipFill>
        <p:spPr>
          <a:xfrm>
            <a:off x="4484915" y="1600200"/>
            <a:ext cx="4180114" cy="3200400"/>
          </a:xfrm>
          <a:prstGeom prst="rect">
            <a:avLst/>
          </a:prstGeom>
        </p:spPr>
      </p:pic>
    </p:spTree>
    <p:extLst>
      <p:ext uri="{BB962C8B-B14F-4D97-AF65-F5344CB8AC3E}">
        <p14:creationId xmlns:p14="http://schemas.microsoft.com/office/powerpoint/2010/main" val="666258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Calculate TSB-88 C SARD</a:t>
            </a:r>
          </a:p>
        </p:txBody>
      </p:sp>
      <p:sp>
        <p:nvSpPr>
          <p:cNvPr id="5" name="Content Placeholder 4"/>
          <p:cNvSpPr>
            <a:spLocks noGrp="1"/>
          </p:cNvSpPr>
          <p:nvPr>
            <p:ph idx="1"/>
          </p:nvPr>
        </p:nvSpPr>
        <p:spPr/>
        <p:txBody>
          <a:bodyPr>
            <a:normAutofit fontScale="70000" lnSpcReduction="20000"/>
          </a:bodyPr>
          <a:lstStyle/>
          <a:p>
            <a:r>
              <a:rPr lang="en-US" dirty="0">
                <a:latin typeface="Calibri" panose="020F0502020204030204" pitchFamily="34" charset="0"/>
                <a:cs typeface="Calibri" panose="020F0502020204030204" pitchFamily="34" charset="0"/>
              </a:rPr>
              <a:t>This function is based on the TIA TSB-88-C methodology for calculating service area reliability degradation. It has two outputs; a percentage and a map overlay. To perform this analysis, there are two prerequisite functions that first need to be completed. </a:t>
            </a:r>
          </a:p>
          <a:p>
            <a:r>
              <a:rPr lang="en-US" dirty="0">
                <a:latin typeface="Calibri" panose="020F0502020204030204" pitchFamily="34" charset="0"/>
                <a:cs typeface="Calibri" panose="020F0502020204030204" pitchFamily="34" charset="0"/>
              </a:rPr>
              <a:t>First any station that is to be a part of the analysis, whether it is the proposed interferer or the victim incumbent, requires a path loss matrix to be generated. Longley-Rice or OHD; multiple objects can be highlighted at once to perform the calculation for more than one object. </a:t>
            </a:r>
          </a:p>
          <a:p>
            <a:r>
              <a:rPr lang="en-US" dirty="0">
                <a:latin typeface="Calibri" panose="020F0502020204030204" pitchFamily="34" charset="0"/>
                <a:cs typeface="Calibri" panose="020F0502020204030204" pitchFamily="34" charset="0"/>
              </a:rPr>
              <a:t>The second prerequisite function that is to be completed before the use of the TSB88C SAR function is the generation of FCC contours. For this, the user must highlight the proposed station (the interferer) and run the Generate R6602 Interference Curve Contour function. This generates the interference contour for the proposed station and service contours for the victims.</a:t>
            </a:r>
          </a:p>
          <a:p>
            <a:r>
              <a:rPr lang="en-US" dirty="0">
                <a:latin typeface="Calibri" panose="020F0502020204030204" pitchFamily="34" charset="0"/>
                <a:cs typeface="Calibri" panose="020F0502020204030204" pitchFamily="34" charset="0"/>
              </a:rPr>
              <a:t>Once these two prerequisite functions are run, the user highlights the proposed station and clicks on the Calculate TSB88C SAR function. Results will show under the SARD column.</a:t>
            </a:r>
          </a:p>
          <a:p>
            <a:r>
              <a:rPr lang="en-US" dirty="0">
                <a:latin typeface="Calibri" panose="020F0502020204030204" pitchFamily="34" charset="0"/>
                <a:cs typeface="Calibri" panose="020F0502020204030204" pitchFamily="34" charset="0"/>
              </a:rPr>
              <a:t>To see the result on the map, navigate to the Map page and then select Predictions in the left-hand menu. The result of the TSB88C SAR function is stored under the filename </a:t>
            </a:r>
            <a:r>
              <a:rPr lang="en-US" dirty="0" err="1">
                <a:latin typeface="Calibri" panose="020F0502020204030204" pitchFamily="34" charset="0"/>
                <a:cs typeface="Calibri" panose="020F0502020204030204" pitchFamily="34" charset="0"/>
              </a:rPr>
              <a:t>sard_dot</a:t>
            </a:r>
            <a:r>
              <a:rPr lang="en-US" dirty="0">
                <a:latin typeface="Calibri" panose="020F0502020204030204" pitchFamily="34" charset="0"/>
                <a:cs typeface="Calibri" panose="020F0502020204030204" pitchFamily="34" charset="0"/>
              </a:rPr>
              <a:t>. Click on </a:t>
            </a:r>
            <a:r>
              <a:rPr lang="en-US" dirty="0" err="1">
                <a:latin typeface="Calibri" panose="020F0502020204030204" pitchFamily="34" charset="0"/>
                <a:cs typeface="Calibri" panose="020F0502020204030204" pitchFamily="34" charset="0"/>
              </a:rPr>
              <a:t>sard_dot</a:t>
            </a:r>
            <a:r>
              <a:rPr lang="en-US" dirty="0">
                <a:latin typeface="Calibri" panose="020F0502020204030204" pitchFamily="34" charset="0"/>
                <a:cs typeface="Calibri" panose="020F0502020204030204" pitchFamily="34" charset="0"/>
              </a:rPr>
              <a:t> in the Existing Predictions table so that it appears as the Current Prediction</a:t>
            </a:r>
          </a:p>
          <a:p>
            <a:endParaRPr lang="en-US" dirty="0"/>
          </a:p>
        </p:txBody>
      </p:sp>
    </p:spTree>
    <p:extLst>
      <p:ext uri="{BB962C8B-B14F-4D97-AF65-F5344CB8AC3E}">
        <p14:creationId xmlns:p14="http://schemas.microsoft.com/office/powerpoint/2010/main" val="1638363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latin typeface="Calibri" panose="020F0502020204030204" pitchFamily="34" charset="0"/>
                <a:cs typeface="Calibri" panose="020F0502020204030204" pitchFamily="34" charset="0"/>
              </a:rPr>
              <a:t>Calculate TSB-88 C SARD continued</a:t>
            </a:r>
          </a:p>
        </p:txBody>
      </p:sp>
      <p:pic>
        <p:nvPicPr>
          <p:cNvPr id="4" name="Content Placeholder 3"/>
          <p:cNvPicPr>
            <a:picLocks noGrp="1" noChangeAspect="1"/>
          </p:cNvPicPr>
          <p:nvPr>
            <p:ph idx="1"/>
          </p:nvPr>
        </p:nvPicPr>
        <p:blipFill>
          <a:blip r:embed="rId2"/>
          <a:stretch>
            <a:fillRect/>
          </a:stretch>
        </p:blipFill>
        <p:spPr>
          <a:xfrm>
            <a:off x="1904769" y="1810319"/>
            <a:ext cx="5334462" cy="4456562"/>
          </a:xfrm>
          <a:prstGeom prst="rect">
            <a:avLst/>
          </a:prstGeom>
        </p:spPr>
      </p:pic>
    </p:spTree>
    <p:extLst>
      <p:ext uri="{BB962C8B-B14F-4D97-AF65-F5344CB8AC3E}">
        <p14:creationId xmlns:p14="http://schemas.microsoft.com/office/powerpoint/2010/main" val="106493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762000"/>
          </a:xfrm>
        </p:spPr>
        <p:txBody>
          <a:bodyPr/>
          <a:lstStyle/>
          <a:p>
            <a:r>
              <a:rPr lang="en-US" altLang="en-US" dirty="0">
                <a:latin typeface="Calibri" panose="020F0502020204030204" pitchFamily="34" charset="0"/>
                <a:cs typeface="Calibri" panose="020F0502020204030204" pitchFamily="34" charset="0"/>
              </a:rPr>
              <a:t>Import FCC ULS LM-</a:t>
            </a:r>
            <a:r>
              <a:rPr lang="en-US" altLang="en-US" dirty="0" err="1">
                <a:latin typeface="Calibri" panose="020F0502020204030204" pitchFamily="34" charset="0"/>
                <a:cs typeface="Calibri" panose="020F0502020204030204" pitchFamily="34" charset="0"/>
              </a:rPr>
              <a:t>Priv</a:t>
            </a:r>
            <a:endParaRPr lang="en-US"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1"/>
          </p:nvPr>
        </p:nvSpPr>
        <p:spPr>
          <a:xfrm>
            <a:off x="457200" y="1600200"/>
            <a:ext cx="4038600" cy="4791456"/>
          </a:xfrm>
        </p:spPr>
        <p:txBody>
          <a:bodyPr>
            <a:normAutofit fontScale="77500" lnSpcReduction="20000"/>
          </a:bodyPr>
          <a:lstStyle/>
          <a:p>
            <a:r>
              <a:rPr lang="en-US" dirty="0">
                <a:latin typeface="Calibri" panose="020F0502020204030204" pitchFamily="34" charset="0"/>
                <a:cs typeface="Calibri" panose="020F0502020204030204" pitchFamily="34" charset="0"/>
              </a:rPr>
              <a:t>The FCC ULS LM-</a:t>
            </a:r>
            <a:r>
              <a:rPr lang="en-US" dirty="0" err="1">
                <a:latin typeface="Calibri" panose="020F0502020204030204" pitchFamily="34" charset="0"/>
                <a:cs typeface="Calibri" panose="020F0502020204030204" pitchFamily="34" charset="0"/>
              </a:rPr>
              <a:t>Priv</a:t>
            </a:r>
            <a:r>
              <a:rPr lang="en-US" dirty="0">
                <a:latin typeface="Calibri" panose="020F0502020204030204" pitchFamily="34" charset="0"/>
                <a:cs typeface="Calibri" panose="020F0502020204030204" pitchFamily="34" charset="0"/>
              </a:rPr>
              <a:t> import function allows the user to import stations from the FCC Land Mobile Private (LM-</a:t>
            </a:r>
            <a:r>
              <a:rPr lang="en-US" dirty="0" err="1">
                <a:latin typeface="Calibri" panose="020F0502020204030204" pitchFamily="34" charset="0"/>
                <a:cs typeface="Calibri" panose="020F0502020204030204" pitchFamily="34" charset="0"/>
              </a:rPr>
              <a:t>Priv</a:t>
            </a:r>
            <a:r>
              <a:rPr lang="en-US" dirty="0">
                <a:latin typeface="Calibri" panose="020F0502020204030204" pitchFamily="34" charset="0"/>
                <a:cs typeface="Calibri" panose="020F0502020204030204" pitchFamily="34" charset="0"/>
              </a:rPr>
              <a:t>) Universal Licensing System (ULS) around a central coordinate (or object) out to a given distance, and within a given frequency range. </a:t>
            </a:r>
          </a:p>
          <a:p>
            <a:r>
              <a:rPr lang="en-US" dirty="0">
                <a:latin typeface="Calibri" panose="020F0502020204030204" pitchFamily="34" charset="0"/>
                <a:cs typeface="Calibri" panose="020F0502020204030204" pitchFamily="34" charset="0"/>
              </a:rPr>
              <a:t>You can either select a site in your network to base the coordinates and frequency on or you can manually enter them</a:t>
            </a:r>
          </a:p>
          <a:p>
            <a:r>
              <a:rPr lang="en-US" dirty="0">
                <a:latin typeface="Calibri" panose="020F0502020204030204" pitchFamily="34" charset="0"/>
                <a:cs typeface="Calibri" panose="020F0502020204030204" pitchFamily="34" charset="0"/>
              </a:rPr>
              <a:t>You can choose to import the list into </a:t>
            </a:r>
            <a:r>
              <a:rPr lang="en-US" dirty="0" err="1">
                <a:latin typeface="Calibri" panose="020F0502020204030204" pitchFamily="34" charset="0"/>
                <a:cs typeface="Calibri" panose="020F0502020204030204" pitchFamily="34" charset="0"/>
              </a:rPr>
              <a:t>Tx</a:t>
            </a:r>
            <a:r>
              <a:rPr lang="en-US" dirty="0">
                <a:latin typeface="Calibri" panose="020F0502020204030204" pitchFamily="34" charset="0"/>
                <a:cs typeface="Calibri" panose="020F0502020204030204" pitchFamily="34" charset="0"/>
              </a:rPr>
              <a:t>/Rx or incumbent. It is recommended to import them into incumbent. </a:t>
            </a:r>
          </a:p>
          <a:p>
            <a:endParaRPr lang="en-US" dirty="0"/>
          </a:p>
        </p:txBody>
      </p:sp>
      <p:pic>
        <p:nvPicPr>
          <p:cNvPr id="7" name="Content Placeholder 6"/>
          <p:cNvPicPr>
            <a:picLocks noGrp="1" noChangeAspect="1"/>
          </p:cNvPicPr>
          <p:nvPr>
            <p:ph sz="half" idx="2"/>
          </p:nvPr>
        </p:nvPicPr>
        <p:blipFill>
          <a:blip r:embed="rId2"/>
          <a:stretch>
            <a:fillRect/>
          </a:stretch>
        </p:blipFill>
        <p:spPr>
          <a:xfrm>
            <a:off x="4648200" y="1676400"/>
            <a:ext cx="4038600" cy="3649337"/>
          </a:xfrm>
          <a:prstGeom prst="rect">
            <a:avLst/>
          </a:prstGeom>
        </p:spPr>
      </p:pic>
    </p:spTree>
    <p:extLst>
      <p:ext uri="{BB962C8B-B14F-4D97-AF65-F5344CB8AC3E}">
        <p14:creationId xmlns:p14="http://schemas.microsoft.com/office/powerpoint/2010/main" val="3070107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latin typeface="Calibri" panose="020F0502020204030204" pitchFamily="34" charset="0"/>
                <a:cs typeface="Calibri" panose="020F0502020204030204" pitchFamily="34" charset="0"/>
              </a:rPr>
              <a:t>Frequency Nomination</a:t>
            </a:r>
          </a:p>
        </p:txBody>
      </p:sp>
      <p:sp>
        <p:nvSpPr>
          <p:cNvPr id="3" name="Content Placeholder 2"/>
          <p:cNvSpPr>
            <a:spLocks noGrp="1"/>
          </p:cNvSpPr>
          <p:nvPr>
            <p:ph sz="half" idx="1"/>
          </p:nvPr>
        </p:nvSpPr>
        <p:spPr>
          <a:xfrm>
            <a:off x="457200" y="1447800"/>
            <a:ext cx="4038600" cy="4943856"/>
          </a:xfrm>
        </p:spPr>
        <p:txBody>
          <a:bodyPr>
            <a:normAutofit fontScale="70000" lnSpcReduction="20000"/>
          </a:bodyPr>
          <a:lstStyle/>
          <a:p>
            <a:r>
              <a:rPr lang="en-US" dirty="0">
                <a:latin typeface="Calibri" panose="020F0502020204030204" pitchFamily="34" charset="0"/>
                <a:cs typeface="Calibri" panose="020F0502020204030204" pitchFamily="34" charset="0"/>
              </a:rPr>
              <a:t>The frequency nomination function is used to find available or ‘best-case’ frequencies for proposed stations or when a new frequency is sought for an existing station. </a:t>
            </a:r>
          </a:p>
          <a:p>
            <a:r>
              <a:rPr lang="en-US" dirty="0">
                <a:latin typeface="Calibri" panose="020F0502020204030204" pitchFamily="34" charset="0"/>
                <a:cs typeface="Calibri" panose="020F0502020204030204" pitchFamily="34" charset="0"/>
              </a:rPr>
              <a:t>For the frequency nomination function to work, the user must have more than one station in their current network. </a:t>
            </a:r>
          </a:p>
          <a:p>
            <a:r>
              <a:rPr lang="en-US" dirty="0">
                <a:latin typeface="Calibri" panose="020F0502020204030204" pitchFamily="34" charset="0"/>
                <a:cs typeface="Calibri" panose="020F0502020204030204" pitchFamily="34" charset="0"/>
              </a:rPr>
              <a:t>The user must highlight the </a:t>
            </a:r>
            <a:r>
              <a:rPr lang="en-US" dirty="0" err="1">
                <a:latin typeface="Calibri" panose="020F0502020204030204" pitchFamily="34" charset="0"/>
                <a:cs typeface="Calibri" panose="020F0502020204030204" pitchFamily="34" charset="0"/>
              </a:rPr>
              <a:t>Tx</a:t>
            </a:r>
            <a:r>
              <a:rPr lang="en-US" dirty="0">
                <a:latin typeface="Calibri" panose="020F0502020204030204" pitchFamily="34" charset="0"/>
                <a:cs typeface="Calibri" panose="020F0502020204030204" pitchFamily="34" charset="0"/>
              </a:rPr>
              <a:t>/Rx Radio station for which they seek to find a frequency and then click on Frequency Nomination.</a:t>
            </a:r>
          </a:p>
          <a:p>
            <a:r>
              <a:rPr lang="en-US" dirty="0">
                <a:latin typeface="Calibri" panose="020F0502020204030204" pitchFamily="34" charset="0"/>
                <a:cs typeface="Calibri" panose="020F0502020204030204" pitchFamily="34" charset="0"/>
              </a:rPr>
              <a:t>This tool may take time to show results depending on how many incumbent there are.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48200" y="1478280"/>
            <a:ext cx="4038600" cy="3228940"/>
          </a:xfrm>
          <a:prstGeom prst="rect">
            <a:avLst/>
          </a:prstGeom>
        </p:spPr>
      </p:pic>
    </p:spTree>
    <p:extLst>
      <p:ext uri="{BB962C8B-B14F-4D97-AF65-F5344CB8AC3E}">
        <p14:creationId xmlns:p14="http://schemas.microsoft.com/office/powerpoint/2010/main" val="738526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685800"/>
          </a:xfrm>
        </p:spPr>
        <p:txBody>
          <a:bodyPr>
            <a:normAutofit fontScale="90000"/>
          </a:bodyPr>
          <a:lstStyle/>
          <a:p>
            <a:r>
              <a:rPr lang="en-US" dirty="0">
                <a:latin typeface="Calibri" panose="020F0502020204030204" pitchFamily="34" charset="0"/>
                <a:cs typeface="Calibri" panose="020F0502020204030204" pitchFamily="34" charset="0"/>
              </a:rPr>
              <a:t>Frequency Nomination</a:t>
            </a:r>
          </a:p>
        </p:txBody>
      </p:sp>
      <p:pic>
        <p:nvPicPr>
          <p:cNvPr id="7" name="Content Placeholder 6"/>
          <p:cNvPicPr>
            <a:picLocks noGrp="1" noChangeAspect="1"/>
          </p:cNvPicPr>
          <p:nvPr>
            <p:ph idx="1"/>
          </p:nvPr>
        </p:nvPicPr>
        <p:blipFill>
          <a:blip r:embed="rId2"/>
          <a:stretch>
            <a:fillRect/>
          </a:stretch>
        </p:blipFill>
        <p:spPr>
          <a:xfrm>
            <a:off x="457200" y="1524000"/>
            <a:ext cx="8004345" cy="4615828"/>
          </a:xfrm>
          <a:prstGeom prst="rect">
            <a:avLst/>
          </a:prstGeom>
        </p:spPr>
      </p:pic>
    </p:spTree>
    <p:extLst>
      <p:ext uri="{BB962C8B-B14F-4D97-AF65-F5344CB8AC3E}">
        <p14:creationId xmlns:p14="http://schemas.microsoft.com/office/powerpoint/2010/main" val="137634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38200"/>
          </a:xfrm>
        </p:spPr>
        <p:txBody>
          <a:bodyPr/>
          <a:lstStyle/>
          <a:p>
            <a:r>
              <a:rPr lang="en-US" dirty="0"/>
              <a:t>Add/View/Edit Object</a:t>
            </a:r>
          </a:p>
        </p:txBody>
      </p:sp>
      <p:sp>
        <p:nvSpPr>
          <p:cNvPr id="4" name="Content Placeholder 3"/>
          <p:cNvSpPr>
            <a:spLocks noGrp="1"/>
          </p:cNvSpPr>
          <p:nvPr>
            <p:ph sz="half" idx="1"/>
          </p:nvPr>
        </p:nvSpPr>
        <p:spPr>
          <a:xfrm>
            <a:off x="457200" y="1447800"/>
            <a:ext cx="4038600" cy="4602162"/>
          </a:xfrm>
        </p:spPr>
        <p:txBody>
          <a:bodyPr/>
          <a:lstStyle/>
          <a:p>
            <a:pPr marL="342900" lvl="0" indent="-342900" eaLnBrk="0" fontAlgn="base" hangingPunct="0">
              <a:spcAft>
                <a:spcPct val="0"/>
              </a:spcAft>
              <a:buClrTx/>
              <a:buSzTx/>
              <a:buFontTx/>
              <a:buChar char="•"/>
            </a:pPr>
            <a:r>
              <a:rPr lang="en-US" altLang="en-US" sz="2400" kern="0" dirty="0">
                <a:solidFill>
                  <a:srgbClr val="000000"/>
                </a:solidFill>
                <a:latin typeface="Calibri"/>
              </a:rPr>
              <a:t>This feature allows you to add, edit or duplicate sites in your network. The screen shot on this slide shows the scree to add a new site. You can use decimal or degree, minutes, seconds format to add sites</a:t>
            </a:r>
            <a:r>
              <a:rPr lang="en-US" altLang="en-US" kern="0" dirty="0">
                <a:solidFill>
                  <a:srgbClr val="000000"/>
                </a:solidFill>
                <a:latin typeface="Calibri"/>
              </a:rPr>
              <a:t>.</a:t>
            </a:r>
          </a:p>
          <a:p>
            <a:endParaRPr lang="en-US" dirty="0"/>
          </a:p>
        </p:txBody>
      </p:sp>
      <p:pic>
        <p:nvPicPr>
          <p:cNvPr id="6" name="Content Placeholder 5"/>
          <p:cNvPicPr>
            <a:picLocks noGrp="1" noChangeAspect="1"/>
          </p:cNvPicPr>
          <p:nvPr>
            <p:ph sz="half" idx="2"/>
          </p:nvPr>
        </p:nvPicPr>
        <p:blipFill>
          <a:blip r:embed="rId2"/>
          <a:stretch>
            <a:fillRect/>
          </a:stretch>
        </p:blipFill>
        <p:spPr>
          <a:xfrm>
            <a:off x="4876800" y="1447800"/>
            <a:ext cx="3581399" cy="4602163"/>
          </a:xfrm>
          <a:prstGeom prst="rect">
            <a:avLst/>
          </a:prstGeom>
        </p:spPr>
      </p:pic>
    </p:spTree>
    <p:extLst>
      <p:ext uri="{BB962C8B-B14F-4D97-AF65-F5344CB8AC3E}">
        <p14:creationId xmlns:p14="http://schemas.microsoft.com/office/powerpoint/2010/main" val="1960974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latin typeface="Calibri" panose="020F0502020204030204" pitchFamily="34" charset="0"/>
                <a:cs typeface="Calibri" panose="020F0502020204030204" pitchFamily="34" charset="0"/>
              </a:rPr>
              <a:t>Map</a:t>
            </a:r>
            <a:endParaRPr lang="en-US"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tretch>
            <a:fillRect/>
          </a:stretch>
        </p:blipFill>
        <p:spPr>
          <a:xfrm>
            <a:off x="457200" y="1663367"/>
            <a:ext cx="8229600" cy="4750465"/>
          </a:xfrm>
          <a:prstGeom prst="rect">
            <a:avLst/>
          </a:prstGeom>
        </p:spPr>
      </p:pic>
    </p:spTree>
    <p:extLst>
      <p:ext uri="{BB962C8B-B14F-4D97-AF65-F5344CB8AC3E}">
        <p14:creationId xmlns:p14="http://schemas.microsoft.com/office/powerpoint/2010/main" val="600255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85800"/>
          </a:xfrm>
        </p:spPr>
        <p:txBody>
          <a:bodyPr>
            <a:normAutofit fontScale="90000"/>
          </a:bodyPr>
          <a:lstStyle/>
          <a:p>
            <a:r>
              <a:rPr lang="en-US" dirty="0"/>
              <a:t>Prediction</a:t>
            </a:r>
          </a:p>
        </p:txBody>
      </p:sp>
      <p:sp>
        <p:nvSpPr>
          <p:cNvPr id="5" name="Content Placeholder 4"/>
          <p:cNvSpPr>
            <a:spLocks noGrp="1"/>
          </p:cNvSpPr>
          <p:nvPr>
            <p:ph sz="half" idx="1"/>
          </p:nvPr>
        </p:nvSpPr>
        <p:spPr>
          <a:xfrm>
            <a:off x="457200" y="1371600"/>
            <a:ext cx="4038600" cy="5020056"/>
          </a:xfrm>
        </p:spPr>
        <p:txBody>
          <a:bodyPr>
            <a:normAutofit/>
          </a:bodyPr>
          <a:lstStyle/>
          <a:p>
            <a:r>
              <a:rPr lang="en-US" sz="2400" dirty="0">
                <a:latin typeface="Calibri" panose="020F0502020204030204" pitchFamily="34" charset="0"/>
                <a:cs typeface="Calibri" panose="020F0502020204030204" pitchFamily="34" charset="0"/>
              </a:rPr>
              <a:t>When a coverage is generated and overlaid on the map, the user has the ability to modify the appearance of the coverage to suit his needs.</a:t>
            </a:r>
          </a:p>
          <a:p>
            <a:r>
              <a:rPr lang="en-US" sz="2400" dirty="0">
                <a:latin typeface="Calibri" panose="020F0502020204030204" pitchFamily="34" charset="0"/>
                <a:cs typeface="Calibri" panose="020F0502020204030204" pitchFamily="34" charset="0"/>
              </a:rPr>
              <a:t>You can change the prediction by clicking on predictions on the left menu. </a:t>
            </a:r>
          </a:p>
          <a:p>
            <a:r>
              <a:rPr lang="en-US" sz="2400" dirty="0">
                <a:latin typeface="Calibri" panose="020F0502020204030204" pitchFamily="34" charset="0"/>
                <a:cs typeface="Calibri" panose="020F0502020204030204" pitchFamily="34" charset="0"/>
              </a:rPr>
              <a:t>You can also add new palettes on the map page</a:t>
            </a:r>
          </a:p>
          <a:p>
            <a:endParaRPr lang="en-US" dirty="0"/>
          </a:p>
        </p:txBody>
      </p:sp>
      <p:pic>
        <p:nvPicPr>
          <p:cNvPr id="7" name="Content Placeholder 6"/>
          <p:cNvPicPr>
            <a:picLocks noGrp="1" noChangeAspect="1"/>
          </p:cNvPicPr>
          <p:nvPr>
            <p:ph sz="half" idx="2"/>
          </p:nvPr>
        </p:nvPicPr>
        <p:blipFill>
          <a:blip r:embed="rId2"/>
          <a:stretch>
            <a:fillRect/>
          </a:stretch>
        </p:blipFill>
        <p:spPr>
          <a:xfrm>
            <a:off x="4495800" y="1600200"/>
            <a:ext cx="4321098" cy="4114800"/>
          </a:xfrm>
          <a:prstGeom prst="rect">
            <a:avLst/>
          </a:prstGeom>
        </p:spPr>
      </p:pic>
    </p:spTree>
    <p:extLst>
      <p:ext uri="{BB962C8B-B14F-4D97-AF65-F5344CB8AC3E}">
        <p14:creationId xmlns:p14="http://schemas.microsoft.com/office/powerpoint/2010/main" val="3561706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altLang="en-US" dirty="0">
                <a:latin typeface="Calibri" panose="020F0502020204030204" pitchFamily="34" charset="0"/>
                <a:cs typeface="Calibri" panose="020F0502020204030204" pitchFamily="34" charset="0"/>
              </a:rPr>
              <a:t>Prediction and Palettes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57200" y="1447800"/>
            <a:ext cx="4038600" cy="4943856"/>
          </a:xfrm>
        </p:spPr>
        <p:txBody>
          <a:bodyPr>
            <a:noAutofit/>
          </a:bodyPr>
          <a:lstStyle/>
          <a:p>
            <a:r>
              <a:rPr lang="en-US" sz="1600" dirty="0">
                <a:latin typeface="Calibri" panose="020F0502020204030204" pitchFamily="34" charset="0"/>
                <a:cs typeface="Calibri" panose="020F0502020204030204" pitchFamily="34" charset="0"/>
              </a:rPr>
              <a:t>The palettes page cannot be seen nor modified unless a prediction is active and overlaid upon the map. The user has the ability to choose one of default palettes that may appear in the left-hand menu in the palettes page or to create a new palette according to the user’s needs</a:t>
            </a:r>
          </a:p>
          <a:p>
            <a:r>
              <a:rPr lang="en-US" sz="1600" dirty="0">
                <a:latin typeface="Calibri" panose="020F0502020204030204" pitchFamily="34" charset="0"/>
                <a:cs typeface="Calibri" panose="020F0502020204030204" pitchFamily="34" charset="0"/>
              </a:rPr>
              <a:t>The spectrum palette allows the user to select a minimum and maximum threshold for coverage display. </a:t>
            </a:r>
          </a:p>
          <a:p>
            <a:r>
              <a:rPr lang="en-US" sz="1600" dirty="0">
                <a:latin typeface="Calibri" panose="020F0502020204030204" pitchFamily="34" charset="0"/>
                <a:cs typeface="Calibri" panose="020F0502020204030204" pitchFamily="34" charset="0"/>
              </a:rPr>
              <a:t> For the palette to function properly, the order of the values used to define the palette must be least to greatest. After clicking Update, the palette comes into effect.</a:t>
            </a:r>
          </a:p>
          <a:p>
            <a:r>
              <a:rPr lang="en-US" sz="1600" dirty="0">
                <a:latin typeface="Calibri" panose="020F0502020204030204" pitchFamily="34" charset="0"/>
                <a:cs typeface="Calibri" panose="020F0502020204030204" pitchFamily="34" charset="0"/>
              </a:rPr>
              <a:t>The current palette appears at the bottom of the left-hand menu. To edit the current palette, click on the palette in the menu. To access further palettes or to edit another palette, click on the Palettes link in the left-hand menu to access the palettes page</a:t>
            </a:r>
          </a:p>
        </p:txBody>
      </p:sp>
      <p:pic>
        <p:nvPicPr>
          <p:cNvPr id="5" name="Content Placeholder 4"/>
          <p:cNvPicPr>
            <a:picLocks noGrp="1" noChangeAspect="1"/>
          </p:cNvPicPr>
          <p:nvPr>
            <p:ph sz="half" idx="2"/>
          </p:nvPr>
        </p:nvPicPr>
        <p:blipFill>
          <a:blip r:embed="rId2"/>
          <a:stretch>
            <a:fillRect/>
          </a:stretch>
        </p:blipFill>
        <p:spPr>
          <a:xfrm>
            <a:off x="5334000" y="1600200"/>
            <a:ext cx="2731245" cy="4115157"/>
          </a:xfrm>
          <a:prstGeom prst="rect">
            <a:avLst/>
          </a:prstGeom>
        </p:spPr>
      </p:pic>
    </p:spTree>
    <p:extLst>
      <p:ext uri="{BB962C8B-B14F-4D97-AF65-F5344CB8AC3E}">
        <p14:creationId xmlns:p14="http://schemas.microsoft.com/office/powerpoint/2010/main" val="405070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a:latin typeface="Calibri" panose="020F0502020204030204" pitchFamily="34" charset="0"/>
                <a:cs typeface="Calibri" panose="020F0502020204030204" pitchFamily="34" charset="0"/>
              </a:rPr>
              <a:t>Display Options</a:t>
            </a:r>
          </a:p>
        </p:txBody>
      </p:sp>
      <p:sp>
        <p:nvSpPr>
          <p:cNvPr id="3" name="Content Placeholder 2"/>
          <p:cNvSpPr>
            <a:spLocks noGrp="1"/>
          </p:cNvSpPr>
          <p:nvPr>
            <p:ph sz="half" idx="1"/>
          </p:nvPr>
        </p:nvSpPr>
        <p:spPr>
          <a:xfrm>
            <a:off x="457200" y="1371600"/>
            <a:ext cx="4038600" cy="5020056"/>
          </a:xfrm>
        </p:spPr>
        <p:txBody>
          <a:bodyPr>
            <a:normAutofit fontScale="85000" lnSpcReduction="20000"/>
          </a:bodyPr>
          <a:lstStyle/>
          <a:p>
            <a:r>
              <a:rPr lang="en-US" dirty="0">
                <a:latin typeface="Calibri" panose="020F0502020204030204" pitchFamily="34" charset="0"/>
                <a:cs typeface="Calibri" panose="020F0502020204030204" pitchFamily="34" charset="0"/>
              </a:rPr>
              <a:t>links to the display options page where the user is able to turn the different object types on and off (whether they are displayed on the map or hidden) the color and size of the icon that denotes the object’s position on the map, and which parameter to display as a label for the item on the map (i.e. </a:t>
            </a:r>
            <a:r>
              <a:rPr lang="en-US" dirty="0" err="1">
                <a:latin typeface="Calibri" panose="020F0502020204030204" pitchFamily="34" charset="0"/>
                <a:cs typeface="Calibri" panose="020F0502020204030204" pitchFamily="34" charset="0"/>
              </a:rPr>
              <a:t>callsign</a:t>
            </a:r>
            <a:r>
              <a:rPr lang="en-US" dirty="0">
                <a:latin typeface="Calibri" panose="020F0502020204030204" pitchFamily="34" charset="0"/>
                <a:cs typeface="Calibri" panose="020F0502020204030204" pitchFamily="34" charset="0"/>
              </a:rPr>
              <a:t>, licensee, frequency, </a:t>
            </a:r>
            <a:r>
              <a:rPr lang="en-US" dirty="0" err="1">
                <a:latin typeface="Calibri" panose="020F0502020204030204" pitchFamily="34" charset="0"/>
                <a:cs typeface="Calibri" panose="020F0502020204030204" pitchFamily="34" charset="0"/>
              </a:rPr>
              <a:t>etc</a:t>
            </a:r>
            <a:r>
              <a:rPr lang="en-US" dirty="0">
                <a:latin typeface="Calibri" panose="020F0502020204030204" pitchFamily="34" charset="0"/>
                <a:cs typeface="Calibri" panose="020F0502020204030204" pitchFamily="34" charset="0"/>
              </a:rPr>
              <a:t>); also allows user to change the map background to show terrain, clutter, etc. (when available)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48200" y="1524000"/>
            <a:ext cx="4038600" cy="4016038"/>
          </a:xfrm>
          <a:prstGeom prst="rect">
            <a:avLst/>
          </a:prstGeom>
        </p:spPr>
      </p:pic>
    </p:spTree>
    <p:extLst>
      <p:ext uri="{BB962C8B-B14F-4D97-AF65-F5344CB8AC3E}">
        <p14:creationId xmlns:p14="http://schemas.microsoft.com/office/powerpoint/2010/main" val="3063394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latin typeface="Calibri" panose="020F0502020204030204" pitchFamily="34" charset="0"/>
                <a:cs typeface="Calibri" panose="020F0502020204030204" pitchFamily="34" charset="0"/>
              </a:rPr>
              <a:t>Vectors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57200" y="1524000"/>
            <a:ext cx="4038600" cy="4867656"/>
          </a:xfrm>
        </p:spPr>
        <p:txBody>
          <a:bodyPr/>
          <a:lstStyle/>
          <a:p>
            <a:r>
              <a:rPr lang="en-US" sz="2400" dirty="0">
                <a:latin typeface="Calibri" panose="020F0502020204030204" pitchFamily="34" charset="0"/>
                <a:cs typeface="Calibri" panose="020F0502020204030204" pitchFamily="34" charset="0"/>
              </a:rPr>
              <a:t>links to the vectors page where users are able to upload Shape files, select which vectors in their vector library to display, and the color and width of the vectors when overlaid on the map</a:t>
            </a:r>
          </a:p>
          <a:p>
            <a:endParaRPr lang="en-US" dirty="0"/>
          </a:p>
        </p:txBody>
      </p:sp>
      <p:pic>
        <p:nvPicPr>
          <p:cNvPr id="5"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676400"/>
            <a:ext cx="3810000" cy="4115157"/>
          </a:xfrm>
        </p:spPr>
      </p:pic>
    </p:spTree>
    <p:extLst>
      <p:ext uri="{BB962C8B-B14F-4D97-AF65-F5344CB8AC3E}">
        <p14:creationId xmlns:p14="http://schemas.microsoft.com/office/powerpoint/2010/main" val="3145020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a:t>Add/View/Edit Object continued</a:t>
            </a:r>
          </a:p>
        </p:txBody>
      </p:sp>
      <p:sp>
        <p:nvSpPr>
          <p:cNvPr id="3" name="Content Placeholder 2"/>
          <p:cNvSpPr>
            <a:spLocks noGrp="1"/>
          </p:cNvSpPr>
          <p:nvPr>
            <p:ph sz="half" idx="1"/>
          </p:nvPr>
        </p:nvSpPr>
        <p:spPr>
          <a:xfrm>
            <a:off x="457200" y="1447800"/>
            <a:ext cx="4038600" cy="4943856"/>
          </a:xfrm>
        </p:spPr>
        <p:txBody>
          <a:bodyPr/>
          <a:lstStyle/>
          <a:p>
            <a:pPr marL="342900" lvl="0" indent="-342900" eaLnBrk="0" fontAlgn="base" hangingPunct="0">
              <a:spcAft>
                <a:spcPct val="0"/>
              </a:spcAft>
              <a:buClrTx/>
              <a:buSzTx/>
              <a:buFontTx/>
              <a:buChar char="•"/>
            </a:pPr>
            <a:r>
              <a:rPr lang="en-US" altLang="en-US" sz="2400" kern="0" dirty="0">
                <a:solidFill>
                  <a:srgbClr val="000000"/>
                </a:solidFill>
                <a:latin typeface="Calibri"/>
              </a:rPr>
              <a:t>This screen shot shows the edit or duplicate option.</a:t>
            </a:r>
          </a:p>
          <a:p>
            <a:pPr marL="342900" lvl="0" indent="-342900" eaLnBrk="0" fontAlgn="base" hangingPunct="0">
              <a:spcAft>
                <a:spcPct val="0"/>
              </a:spcAft>
              <a:buClrTx/>
              <a:buSzTx/>
              <a:buFontTx/>
              <a:buChar char="•"/>
            </a:pPr>
            <a:r>
              <a:rPr lang="en-US" altLang="en-US" sz="2400" kern="0" dirty="0">
                <a:solidFill>
                  <a:srgbClr val="000000"/>
                </a:solidFill>
                <a:latin typeface="Calibri"/>
              </a:rPr>
              <a:t>You can modify any of the fields on this screen. This is where you would add antenna patterns, mobile area of operation….</a:t>
            </a:r>
          </a:p>
          <a:p>
            <a:pPr marL="342900" lvl="0" indent="-342900" eaLnBrk="0" fontAlgn="base" hangingPunct="0">
              <a:spcAft>
                <a:spcPct val="0"/>
              </a:spcAft>
              <a:buClrTx/>
              <a:buSzTx/>
              <a:buFontTx/>
              <a:buChar char="•"/>
            </a:pPr>
            <a:r>
              <a:rPr lang="en-US" altLang="en-US" sz="2400" kern="0" dirty="0">
                <a:solidFill>
                  <a:srgbClr val="000000"/>
                </a:solidFill>
                <a:latin typeface="Calibri"/>
              </a:rPr>
              <a:t>You can also duplicate a site if needed. </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876800" y="1558834"/>
            <a:ext cx="3505200" cy="4683481"/>
          </a:xfrm>
          <a:prstGeom prst="rect">
            <a:avLst/>
          </a:prstGeom>
        </p:spPr>
      </p:pic>
    </p:spTree>
    <p:extLst>
      <p:ext uri="{BB962C8B-B14F-4D97-AF65-F5344CB8AC3E}">
        <p14:creationId xmlns:p14="http://schemas.microsoft.com/office/powerpoint/2010/main" val="1077299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Importing CSV file</a:t>
            </a:r>
            <a:endParaRPr lang="en-US" dirty="0"/>
          </a:p>
        </p:txBody>
      </p:sp>
      <p:sp>
        <p:nvSpPr>
          <p:cNvPr id="3" name="Content Placeholder 2"/>
          <p:cNvSpPr>
            <a:spLocks noGrp="1"/>
          </p:cNvSpPr>
          <p:nvPr>
            <p:ph sz="half" idx="1"/>
          </p:nvPr>
        </p:nvSpPr>
        <p:spPr>
          <a:xfrm>
            <a:off x="457200" y="1600200"/>
            <a:ext cx="4038600" cy="4791456"/>
          </a:xfrm>
        </p:spPr>
        <p:txBody>
          <a:bodyPr>
            <a:normAutofit/>
          </a:bodyPr>
          <a:lstStyle/>
          <a:p>
            <a:r>
              <a:rPr lang="en-US" sz="2000" dirty="0">
                <a:latin typeface="Calibri" panose="020F0502020204030204" pitchFamily="34" charset="0"/>
                <a:cs typeface="Calibri" panose="020F0502020204030204" pitchFamily="34" charset="0"/>
              </a:rPr>
              <a:t>The CSV importation mechanism is located on the My Networks page under the Home umbrella page. The Choose </a:t>
            </a:r>
            <a:r>
              <a:rPr lang="en-US" sz="2000" dirty="0" smtClean="0">
                <a:latin typeface="Calibri" panose="020F0502020204030204" pitchFamily="34" charset="0"/>
                <a:cs typeface="Calibri" panose="020F0502020204030204" pitchFamily="34" charset="0"/>
              </a:rPr>
              <a:t>File button </a:t>
            </a:r>
            <a:r>
              <a:rPr lang="en-US" sz="2000" dirty="0">
                <a:latin typeface="Calibri" panose="020F0502020204030204" pitchFamily="34" charset="0"/>
                <a:cs typeface="Calibri" panose="020F0502020204030204" pitchFamily="34" charset="0"/>
              </a:rPr>
              <a:t>is used to choose the appropriate file on the user’s computer while the Import As Object Type drop-down </a:t>
            </a:r>
            <a:r>
              <a:rPr lang="en-US" sz="2000" dirty="0" smtClean="0">
                <a:latin typeface="Calibri" panose="020F0502020204030204" pitchFamily="34" charset="0"/>
                <a:cs typeface="Calibri" panose="020F0502020204030204" pitchFamily="34" charset="0"/>
              </a:rPr>
              <a:t>menu allows </a:t>
            </a:r>
            <a:r>
              <a:rPr lang="en-US" sz="2000" dirty="0">
                <a:latin typeface="Calibri" panose="020F0502020204030204" pitchFamily="34" charset="0"/>
                <a:cs typeface="Calibri" panose="020F0502020204030204" pitchFamily="34" charset="0"/>
              </a:rPr>
              <a:t>the user to select the </a:t>
            </a:r>
            <a:r>
              <a:rPr lang="en-US" sz="2000" dirty="0" smtClean="0">
                <a:latin typeface="Calibri" panose="020F0502020204030204" pitchFamily="34" charset="0"/>
                <a:cs typeface="Calibri" panose="020F0502020204030204" pitchFamily="34" charset="0"/>
              </a:rPr>
              <a:t>appropriate </a:t>
            </a:r>
            <a:r>
              <a:rPr lang="en-US" sz="2000" dirty="0">
                <a:latin typeface="Calibri" panose="020F0502020204030204" pitchFamily="34" charset="0"/>
                <a:cs typeface="Calibri" panose="020F0502020204030204" pitchFamily="34" charset="0"/>
              </a:rPr>
              <a:t>object type to import the objects from the CSV file as</a:t>
            </a:r>
            <a:r>
              <a:rPr lang="en-US" sz="2000" dirty="0" smtClean="0"/>
              <a:t>.</a:t>
            </a:r>
          </a:p>
          <a:p>
            <a:endParaRPr lang="en-US" sz="1800" dirty="0"/>
          </a:p>
        </p:txBody>
      </p:sp>
      <p:pic>
        <p:nvPicPr>
          <p:cNvPr id="5" name="Content Placeholder 4"/>
          <p:cNvPicPr>
            <a:picLocks noGrp="1" noChangeAspect="1"/>
          </p:cNvPicPr>
          <p:nvPr>
            <p:ph sz="half" idx="2"/>
          </p:nvPr>
        </p:nvPicPr>
        <p:blipFill>
          <a:blip r:embed="rId2"/>
          <a:stretch>
            <a:fillRect/>
          </a:stretch>
        </p:blipFill>
        <p:spPr>
          <a:xfrm>
            <a:off x="4724400" y="1600200"/>
            <a:ext cx="4191000" cy="3619844"/>
          </a:xfrm>
          <a:prstGeom prst="rect">
            <a:avLst/>
          </a:prstGeom>
        </p:spPr>
      </p:pic>
    </p:spTree>
    <p:extLst>
      <p:ext uri="{BB962C8B-B14F-4D97-AF65-F5344CB8AC3E}">
        <p14:creationId xmlns:p14="http://schemas.microsoft.com/office/powerpoint/2010/main" val="3289134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Importing CSV file continued</a:t>
            </a:r>
            <a:endParaRPr lang="en-US" dirty="0"/>
          </a:p>
        </p:txBody>
      </p:sp>
      <p:sp>
        <p:nvSpPr>
          <p:cNvPr id="7" name="Content Placeholder 6"/>
          <p:cNvSpPr>
            <a:spLocks noGrp="1"/>
          </p:cNvSpPr>
          <p:nvPr>
            <p:ph sz="half" idx="1"/>
          </p:nvPr>
        </p:nvSpPr>
        <p:spPr/>
        <p:txBody>
          <a:bodyPr>
            <a:normAutofit/>
          </a:bodyPr>
          <a:lstStyle/>
          <a:p>
            <a:r>
              <a:rPr lang="en-US" sz="2000" dirty="0">
                <a:latin typeface="Calibri" panose="020F0502020204030204" pitchFamily="34" charset="0"/>
                <a:cs typeface="Calibri" panose="020F0502020204030204" pitchFamily="34" charset="0"/>
              </a:rPr>
              <a:t>A specific file format must be followed for the importation procedure to execute properly. The individual objects are </a:t>
            </a:r>
            <a:r>
              <a:rPr lang="en-US" sz="2000" dirty="0" smtClean="0">
                <a:latin typeface="Calibri" panose="020F0502020204030204" pitchFamily="34" charset="0"/>
                <a:cs typeface="Calibri" panose="020F0502020204030204" pitchFamily="34" charset="0"/>
              </a:rPr>
              <a:t>to be </a:t>
            </a:r>
            <a:r>
              <a:rPr lang="en-US" sz="2000" dirty="0">
                <a:latin typeface="Calibri" panose="020F0502020204030204" pitchFamily="34" charset="0"/>
                <a:cs typeface="Calibri" panose="020F0502020204030204" pitchFamily="34" charset="0"/>
              </a:rPr>
              <a:t>arranged in rows with specific column headers that define the parameters to be imported. The columns do not </a:t>
            </a:r>
            <a:r>
              <a:rPr lang="en-US" sz="2000" dirty="0" smtClean="0">
                <a:latin typeface="Calibri" panose="020F0502020204030204" pitchFamily="34" charset="0"/>
                <a:cs typeface="Calibri" panose="020F0502020204030204" pitchFamily="34" charset="0"/>
              </a:rPr>
              <a:t>have to </a:t>
            </a:r>
            <a:r>
              <a:rPr lang="en-US" sz="2000" dirty="0">
                <a:latin typeface="Calibri" panose="020F0502020204030204" pitchFamily="34" charset="0"/>
                <a:cs typeface="Calibri" panose="020F0502020204030204" pitchFamily="34" charset="0"/>
              </a:rPr>
              <a:t>be in any particular order and not all parameter types have to be used, though the column headers do have to </a:t>
            </a:r>
            <a:r>
              <a:rPr lang="en-US" sz="2000" dirty="0" smtClean="0">
                <a:latin typeface="Calibri" panose="020F0502020204030204" pitchFamily="34" charset="0"/>
                <a:cs typeface="Calibri" panose="020F0502020204030204" pitchFamily="34" charset="0"/>
              </a:rPr>
              <a:t>be labeled </a:t>
            </a:r>
            <a:r>
              <a:rPr lang="en-US" sz="2000" dirty="0">
                <a:latin typeface="Calibri" panose="020F0502020204030204" pitchFamily="34" charset="0"/>
                <a:cs typeface="Calibri" panose="020F0502020204030204" pitchFamily="34" charset="0"/>
              </a:rPr>
              <a:t>thus:</a:t>
            </a:r>
          </a:p>
        </p:txBody>
      </p:sp>
      <p:sp>
        <p:nvSpPr>
          <p:cNvPr id="8" name="Content Placeholder 7"/>
          <p:cNvSpPr>
            <a:spLocks noGrp="1"/>
          </p:cNvSpPr>
          <p:nvPr>
            <p:ph sz="half" idx="2"/>
          </p:nvPr>
        </p:nvSpPr>
        <p:spPr/>
        <p:txBody>
          <a:bodyPr>
            <a:noAutofit/>
          </a:bodyPr>
          <a:lstStyle/>
          <a:p>
            <a:r>
              <a:rPr lang="en-US" sz="1600" dirty="0">
                <a:latin typeface="Calibri" panose="020F0502020204030204" pitchFamily="34" charset="0"/>
                <a:cs typeface="Calibri" panose="020F0502020204030204" pitchFamily="34" charset="0"/>
              </a:rPr>
              <a:t>Station </a:t>
            </a:r>
            <a:r>
              <a:rPr lang="en-US" sz="1600" dirty="0" err="1">
                <a:latin typeface="Calibri" panose="020F0502020204030204" pitchFamily="34" charset="0"/>
                <a:cs typeface="Calibri" panose="020F0502020204030204" pitchFamily="34" charset="0"/>
              </a:rPr>
              <a:t>callsign</a:t>
            </a:r>
            <a:r>
              <a:rPr lang="en-US" sz="1600" dirty="0">
                <a:latin typeface="Calibri" panose="020F0502020204030204" pitchFamily="34" charset="0"/>
                <a:cs typeface="Calibri" panose="020F0502020204030204" pitchFamily="34" charset="0"/>
              </a:rPr>
              <a:t> (text) – </a:t>
            </a:r>
            <a:r>
              <a:rPr lang="en-US" sz="1600" dirty="0" err="1">
                <a:latin typeface="Calibri" panose="020F0502020204030204" pitchFamily="34" charset="0"/>
                <a:cs typeface="Calibri" panose="020F0502020204030204" pitchFamily="34" charset="0"/>
              </a:rPr>
              <a:t>callsign</a:t>
            </a:r>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Licensee </a:t>
            </a:r>
            <a:r>
              <a:rPr lang="en-US" sz="1600" dirty="0">
                <a:latin typeface="Calibri" panose="020F0502020204030204" pitchFamily="34" charset="0"/>
                <a:cs typeface="Calibri" panose="020F0502020204030204" pitchFamily="34" charset="0"/>
              </a:rPr>
              <a:t>(text) – licensee</a:t>
            </a:r>
          </a:p>
          <a:p>
            <a:r>
              <a:rPr lang="en-US" sz="1600" dirty="0" smtClean="0">
                <a:latin typeface="Calibri" panose="020F0502020204030204" pitchFamily="34" charset="0"/>
                <a:cs typeface="Calibri" panose="020F0502020204030204" pitchFamily="34" charset="0"/>
              </a:rPr>
              <a:t>Latitude </a:t>
            </a:r>
            <a:r>
              <a:rPr lang="en-US" sz="1600" dirty="0">
                <a:latin typeface="Calibri" panose="020F0502020204030204" pitchFamily="34" charset="0"/>
                <a:cs typeface="Calibri" panose="020F0502020204030204" pitchFamily="34" charset="0"/>
              </a:rPr>
              <a:t>(DEC or DMS) – latitude</a:t>
            </a:r>
          </a:p>
          <a:p>
            <a:r>
              <a:rPr lang="en-US" sz="1600" dirty="0" smtClean="0">
                <a:latin typeface="Calibri" panose="020F0502020204030204" pitchFamily="34" charset="0"/>
                <a:cs typeface="Calibri" panose="020F0502020204030204" pitchFamily="34" charset="0"/>
              </a:rPr>
              <a:t>Longitude </a:t>
            </a:r>
            <a:r>
              <a:rPr lang="en-US" sz="1600" dirty="0">
                <a:latin typeface="Calibri" panose="020F0502020204030204" pitchFamily="34" charset="0"/>
                <a:cs typeface="Calibri" panose="020F0502020204030204" pitchFamily="34" charset="0"/>
              </a:rPr>
              <a:t>(DEC or DMS) – longitude</a:t>
            </a:r>
          </a:p>
          <a:p>
            <a:r>
              <a:rPr lang="en-US" sz="1600" dirty="0" smtClean="0">
                <a:latin typeface="Calibri" panose="020F0502020204030204" pitchFamily="34" charset="0"/>
                <a:cs typeface="Calibri" panose="020F0502020204030204" pitchFamily="34" charset="0"/>
              </a:rPr>
              <a:t>Elevation </a:t>
            </a:r>
            <a:r>
              <a:rPr lang="en-US" sz="1600" dirty="0">
                <a:latin typeface="Calibri" panose="020F0502020204030204" pitchFamily="34" charset="0"/>
                <a:cs typeface="Calibri" panose="020F0502020204030204" pitchFamily="34" charset="0"/>
              </a:rPr>
              <a:t>(meters by default) – elevation</a:t>
            </a:r>
          </a:p>
          <a:p>
            <a:r>
              <a:rPr lang="en-US" sz="1600" dirty="0" smtClean="0">
                <a:latin typeface="Calibri" panose="020F0502020204030204" pitchFamily="34" charset="0"/>
                <a:cs typeface="Calibri" panose="020F0502020204030204" pitchFamily="34" charset="0"/>
              </a:rPr>
              <a:t>Antenna </a:t>
            </a:r>
            <a:r>
              <a:rPr lang="en-US" sz="1600" dirty="0">
                <a:latin typeface="Calibri" panose="020F0502020204030204" pitchFamily="34" charset="0"/>
                <a:cs typeface="Calibri" panose="020F0502020204030204" pitchFamily="34" charset="0"/>
              </a:rPr>
              <a:t>name/type (exact file name of antenna from user’s antenna directory)– </a:t>
            </a:r>
            <a:r>
              <a:rPr lang="en-US" sz="1600" dirty="0" err="1">
                <a:latin typeface="Calibri" panose="020F0502020204030204" pitchFamily="34" charset="0"/>
                <a:cs typeface="Calibri" panose="020F0502020204030204" pitchFamily="34" charset="0"/>
              </a:rPr>
              <a:t>antenna_name</a:t>
            </a:r>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Antenna </a:t>
            </a:r>
            <a:r>
              <a:rPr lang="en-US" sz="1600" dirty="0">
                <a:latin typeface="Calibri" panose="020F0502020204030204" pitchFamily="34" charset="0"/>
                <a:cs typeface="Calibri" panose="020F0502020204030204" pitchFamily="34" charset="0"/>
              </a:rPr>
              <a:t>height (meters by default) – antenna_height8</a:t>
            </a:r>
          </a:p>
          <a:p>
            <a:r>
              <a:rPr lang="en-US" sz="1600" dirty="0" smtClean="0">
                <a:latin typeface="Calibri" panose="020F0502020204030204" pitchFamily="34" charset="0"/>
                <a:cs typeface="Calibri" panose="020F0502020204030204" pitchFamily="34" charset="0"/>
              </a:rPr>
              <a:t>Antenna </a:t>
            </a:r>
            <a:r>
              <a:rPr lang="en-US" sz="1600" dirty="0">
                <a:latin typeface="Calibri" panose="020F0502020204030204" pitchFamily="34" charset="0"/>
                <a:cs typeface="Calibri" panose="020F0502020204030204" pitchFamily="34" charset="0"/>
              </a:rPr>
              <a:t>azimuth (degrees) – </a:t>
            </a:r>
            <a:r>
              <a:rPr lang="en-US" sz="1600" dirty="0" err="1">
                <a:latin typeface="Calibri" panose="020F0502020204030204" pitchFamily="34" charset="0"/>
                <a:cs typeface="Calibri" panose="020F0502020204030204" pitchFamily="34" charset="0"/>
              </a:rPr>
              <a:t>antenna_azimuth</a:t>
            </a:r>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Antenna </a:t>
            </a:r>
            <a:r>
              <a:rPr lang="en-US" sz="1600" dirty="0">
                <a:latin typeface="Calibri" panose="020F0502020204030204" pitchFamily="34" charset="0"/>
                <a:cs typeface="Calibri" panose="020F0502020204030204" pitchFamily="34" charset="0"/>
              </a:rPr>
              <a:t>tilt (degrees) – tilt</a:t>
            </a:r>
          </a:p>
          <a:p>
            <a:r>
              <a:rPr lang="en-US" sz="1600" dirty="0" smtClean="0">
                <a:latin typeface="Calibri" panose="020F0502020204030204" pitchFamily="34" charset="0"/>
                <a:cs typeface="Calibri" panose="020F0502020204030204" pitchFamily="34" charset="0"/>
              </a:rPr>
              <a:t>Radiated </a:t>
            </a:r>
            <a:r>
              <a:rPr lang="en-US" sz="1600" dirty="0">
                <a:latin typeface="Calibri" panose="020F0502020204030204" pitchFamily="34" charset="0"/>
                <a:cs typeface="Calibri" panose="020F0502020204030204" pitchFamily="34" charset="0"/>
              </a:rPr>
              <a:t>power (Watts) – </a:t>
            </a:r>
            <a:r>
              <a:rPr lang="en-US" sz="1600" dirty="0" err="1">
                <a:latin typeface="Calibri" panose="020F0502020204030204" pitchFamily="34" charset="0"/>
                <a:cs typeface="Calibri" panose="020F0502020204030204" pitchFamily="34" charset="0"/>
              </a:rPr>
              <a:t>erp</a:t>
            </a:r>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Frequency </a:t>
            </a:r>
            <a:r>
              <a:rPr lang="en-US" sz="1600" dirty="0">
                <a:latin typeface="Calibri" panose="020F0502020204030204" pitchFamily="34" charset="0"/>
                <a:cs typeface="Calibri" panose="020F0502020204030204" pitchFamily="34" charset="0"/>
              </a:rPr>
              <a:t>(MHz by default) – frequency</a:t>
            </a:r>
          </a:p>
          <a:p>
            <a:r>
              <a:rPr lang="en-US" sz="1600" dirty="0" smtClean="0">
                <a:latin typeface="Calibri" panose="020F0502020204030204" pitchFamily="34" charset="0"/>
                <a:cs typeface="Calibri" panose="020F0502020204030204" pitchFamily="34" charset="0"/>
              </a:rPr>
              <a:t>Emission </a:t>
            </a:r>
            <a:r>
              <a:rPr lang="en-US" sz="1600" dirty="0">
                <a:latin typeface="Calibri" panose="020F0502020204030204" pitchFamily="34" charset="0"/>
                <a:cs typeface="Calibri" panose="020F0502020204030204" pitchFamily="34" charset="0"/>
              </a:rPr>
              <a:t>designator (text) – emission</a:t>
            </a:r>
          </a:p>
        </p:txBody>
      </p:sp>
    </p:spTree>
    <p:extLst>
      <p:ext uri="{BB962C8B-B14F-4D97-AF65-F5344CB8AC3E}">
        <p14:creationId xmlns:p14="http://schemas.microsoft.com/office/powerpoint/2010/main" val="1634068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latin typeface="Calibri" panose="020F0502020204030204" pitchFamily="34" charset="0"/>
                <a:cs typeface="Calibri" panose="020F0502020204030204" pitchFamily="34" charset="0"/>
              </a:rPr>
              <a:t>Modify Selected Sites</a:t>
            </a:r>
          </a:p>
        </p:txBody>
      </p:sp>
      <p:sp>
        <p:nvSpPr>
          <p:cNvPr id="3" name="Content Placeholder 2"/>
          <p:cNvSpPr>
            <a:spLocks noGrp="1"/>
          </p:cNvSpPr>
          <p:nvPr>
            <p:ph sz="half" idx="1"/>
          </p:nvPr>
        </p:nvSpPr>
        <p:spPr>
          <a:xfrm>
            <a:off x="457200" y="1524000"/>
            <a:ext cx="4038600" cy="4867656"/>
          </a:xfrm>
        </p:spPr>
        <p:txBody>
          <a:bodyPr>
            <a:normAutofit/>
          </a:bodyPr>
          <a:lstStyle/>
          <a:p>
            <a:r>
              <a:rPr lang="en-US" sz="2400" dirty="0">
                <a:latin typeface="Calibri" panose="020F0502020204030204" pitchFamily="34" charset="0"/>
                <a:cs typeface="Calibri" panose="020F0502020204030204" pitchFamily="34" charset="0"/>
              </a:rPr>
              <a:t>This feature allows you to modify multiple sites at the same time. This only works if the value will be the same at all selected site. </a:t>
            </a:r>
          </a:p>
          <a:p>
            <a:r>
              <a:rPr lang="en-US" sz="2400" dirty="0">
                <a:latin typeface="Calibri" panose="020F0502020204030204" pitchFamily="34" charset="0"/>
                <a:cs typeface="Calibri" panose="020F0502020204030204" pitchFamily="34" charset="0"/>
              </a:rPr>
              <a:t>There are many options that you can change here like, ERP, Antenna, Display radius….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4648200" y="1524000"/>
            <a:ext cx="4114800" cy="4225740"/>
          </a:xfrm>
          <a:prstGeom prst="rect">
            <a:avLst/>
          </a:prstGeom>
        </p:spPr>
      </p:pic>
    </p:spTree>
    <p:extLst>
      <p:ext uri="{BB962C8B-B14F-4D97-AF65-F5344CB8AC3E}">
        <p14:creationId xmlns:p14="http://schemas.microsoft.com/office/powerpoint/2010/main" val="121697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a:t>Delete objects</a:t>
            </a:r>
          </a:p>
        </p:txBody>
      </p:sp>
      <p:sp>
        <p:nvSpPr>
          <p:cNvPr id="5" name="Content Placeholder 4"/>
          <p:cNvSpPr>
            <a:spLocks noGrp="1"/>
          </p:cNvSpPr>
          <p:nvPr>
            <p:ph idx="1"/>
          </p:nvPr>
        </p:nvSpPr>
        <p:spPr>
          <a:xfrm>
            <a:off x="457200" y="1524000"/>
            <a:ext cx="8229600" cy="4953000"/>
          </a:xfrm>
        </p:spPr>
        <p:txBody>
          <a:bodyPr/>
          <a:lstStyle/>
          <a:p>
            <a:r>
              <a:rPr lang="en-US" dirty="0"/>
              <a:t>You have two options to delete objects</a:t>
            </a:r>
          </a:p>
          <a:p>
            <a:r>
              <a:rPr lang="en-US" dirty="0"/>
              <a:t>Delete selected objects. This is just as it sounds any objects that are selected will be deleted.</a:t>
            </a:r>
          </a:p>
          <a:p>
            <a:r>
              <a:rPr lang="en-US" dirty="0"/>
              <a:t>Delete all objects. This option will delete all objects in the open network.</a:t>
            </a:r>
          </a:p>
          <a:p>
            <a:r>
              <a:rPr lang="en-US" dirty="0"/>
              <a:t>Once an object is deleted there is no way to retrieve it. You will have to import or enter it again. </a:t>
            </a:r>
          </a:p>
          <a:p>
            <a:endParaRPr lang="en-US" dirty="0"/>
          </a:p>
        </p:txBody>
      </p:sp>
    </p:spTree>
    <p:extLst>
      <p:ext uri="{BB962C8B-B14F-4D97-AF65-F5344CB8AC3E}">
        <p14:creationId xmlns:p14="http://schemas.microsoft.com/office/powerpoint/2010/main" val="1951405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latin typeface="Calibri" panose="020F0502020204030204" pitchFamily="34" charset="0"/>
                <a:cs typeface="Calibri" panose="020F0502020204030204" pitchFamily="34" charset="0"/>
              </a:rPr>
              <a:t>Map selected object</a:t>
            </a:r>
          </a:p>
        </p:txBody>
      </p:sp>
      <p:sp>
        <p:nvSpPr>
          <p:cNvPr id="3" name="Content Placeholder 2"/>
          <p:cNvSpPr>
            <a:spLocks noGrp="1"/>
          </p:cNvSpPr>
          <p:nvPr>
            <p:ph idx="1"/>
          </p:nvPr>
        </p:nvSpPr>
        <p:spPr>
          <a:xfrm>
            <a:off x="457200" y="1371600"/>
            <a:ext cx="8229600" cy="5105400"/>
          </a:xfrm>
        </p:spPr>
        <p:txBody>
          <a:bodyPr/>
          <a:lstStyle/>
          <a:p>
            <a:r>
              <a:rPr lang="en-US" dirty="0">
                <a:latin typeface="Calibri" panose="020F0502020204030204" pitchFamily="34" charset="0"/>
                <a:cs typeface="Calibri" panose="020F0502020204030204" pitchFamily="34" charset="0"/>
              </a:rPr>
              <a:t>Once you have entered your sites you can center the map on one of the sites by selecting it then clicking Map Selected Objects.</a:t>
            </a:r>
          </a:p>
          <a:p>
            <a:endParaRPr lang="en-US" dirty="0"/>
          </a:p>
        </p:txBody>
      </p:sp>
    </p:spTree>
    <p:extLst>
      <p:ext uri="{BB962C8B-B14F-4D97-AF65-F5344CB8AC3E}">
        <p14:creationId xmlns:p14="http://schemas.microsoft.com/office/powerpoint/2010/main" val="4283762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85</TotalTime>
  <Words>2307</Words>
  <Application>Microsoft Office PowerPoint</Application>
  <PresentationFormat>On-screen Show (4:3)</PresentationFormat>
  <Paragraphs>125</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Clarity</vt:lpstr>
      <vt:lpstr>ATDI Overview</vt:lpstr>
      <vt:lpstr>Overview of Network Features</vt:lpstr>
      <vt:lpstr>Add/View/Edit Object</vt:lpstr>
      <vt:lpstr>Add/View/Edit Object continued</vt:lpstr>
      <vt:lpstr>Importing CSV file</vt:lpstr>
      <vt:lpstr>Importing CSV file continued</vt:lpstr>
      <vt:lpstr>Modify Selected Sites</vt:lpstr>
      <vt:lpstr>Delete objects</vt:lpstr>
      <vt:lpstr>Map selected object</vt:lpstr>
      <vt:lpstr>Convert select objects</vt:lpstr>
      <vt:lpstr>Generate Report</vt:lpstr>
      <vt:lpstr>Generate Reports continued</vt:lpstr>
      <vt:lpstr>Antennas</vt:lpstr>
      <vt:lpstr>Antennas continued</vt:lpstr>
      <vt:lpstr>ERP Calculator</vt:lpstr>
      <vt:lpstr>Calculate HAAT</vt:lpstr>
      <vt:lpstr>Path Profile</vt:lpstr>
      <vt:lpstr>Path Profile continued</vt:lpstr>
      <vt:lpstr>Calculate Longley-Rice</vt:lpstr>
      <vt:lpstr>Calculate O-H-D Path Loss</vt:lpstr>
      <vt:lpstr>dBm Talk-Out Best Server</vt:lpstr>
      <vt:lpstr>dBm Talk-Out Best Server continued</vt:lpstr>
      <vt:lpstr>FCC Contour </vt:lpstr>
      <vt:lpstr>FCC Contour continued</vt:lpstr>
      <vt:lpstr>Calculate TSB-88 C SARD</vt:lpstr>
      <vt:lpstr>Calculate TSB-88 C SARD continued</vt:lpstr>
      <vt:lpstr>Import FCC ULS LM-Priv</vt:lpstr>
      <vt:lpstr>Frequency Nomination</vt:lpstr>
      <vt:lpstr>Frequency Nomination</vt:lpstr>
      <vt:lpstr>Map</vt:lpstr>
      <vt:lpstr>Prediction</vt:lpstr>
      <vt:lpstr>Prediction and Palettes</vt:lpstr>
      <vt:lpstr>Display Options</vt:lpstr>
      <vt:lpstr>Vectors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Bredstrup</dc:creator>
  <cp:lastModifiedBy>Amanda Bredstrup</cp:lastModifiedBy>
  <cp:revision>10</cp:revision>
  <dcterms:created xsi:type="dcterms:W3CDTF">2016-07-14T14:14:34Z</dcterms:created>
  <dcterms:modified xsi:type="dcterms:W3CDTF">2018-07-17T15:17:20Z</dcterms:modified>
</cp:coreProperties>
</file>